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62" r:id="rId7"/>
    <p:sldId id="263" r:id="rId8"/>
    <p:sldId id="264" r:id="rId9"/>
    <p:sldId id="266" r:id="rId10"/>
    <p:sldId id="267" r:id="rId11"/>
    <p:sldId id="268" r:id="rId12"/>
    <p:sldId id="269" r:id="rId13"/>
    <p:sldId id="270" r:id="rId14"/>
    <p:sldId id="272" r:id="rId15"/>
    <p:sldId id="271" r:id="rId16"/>
    <p:sldId id="273" r:id="rId17"/>
    <p:sldId id="274" r:id="rId18"/>
    <p:sldId id="275" r:id="rId19"/>
    <p:sldId id="276" r:id="rId20"/>
    <p:sldId id="277" r:id="rId21"/>
    <p:sldId id="278" r:id="rId22"/>
    <p:sldId id="279" r:id="rId23"/>
    <p:sldId id="280" r:id="rId24"/>
    <p:sldId id="265" r:id="rId25"/>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11A21E-7FF0-466E-9356-CCE9D211333B}"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8A87B-0095-4B64-99F3-28E396EAFA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1A21E-7FF0-466E-9356-CCE9D211333B}"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8A87B-0095-4B64-99F3-28E396EAFA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1A21E-7FF0-466E-9356-CCE9D211333B}"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8A87B-0095-4B64-99F3-28E396EAFA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1A21E-7FF0-466E-9356-CCE9D211333B}"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8A87B-0095-4B64-99F3-28E396EAFA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11A21E-7FF0-466E-9356-CCE9D211333B}"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8A87B-0095-4B64-99F3-28E396EAFA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11A21E-7FF0-466E-9356-CCE9D211333B}" type="datetimeFigureOut">
              <a:rPr lang="en-US" smtClean="0"/>
              <a:pPr/>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8A87B-0095-4B64-99F3-28E396EAFA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11A21E-7FF0-466E-9356-CCE9D211333B}" type="datetimeFigureOut">
              <a:rPr lang="en-US" smtClean="0"/>
              <a:pPr/>
              <a:t>4/18/2012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8A87B-0095-4B64-99F3-28E396EAFA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11A21E-7FF0-466E-9356-CCE9D211333B}" type="datetimeFigureOut">
              <a:rPr lang="en-US" smtClean="0"/>
              <a:pPr/>
              <a:t>4/18/2012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8A87B-0095-4B64-99F3-28E396EAFA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1A21E-7FF0-466E-9356-CCE9D211333B}" type="datetimeFigureOut">
              <a:rPr lang="en-US" smtClean="0"/>
              <a:pPr/>
              <a:t>4/18/2012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8A87B-0095-4B64-99F3-28E396EAFA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1A21E-7FF0-466E-9356-CCE9D211333B}" type="datetimeFigureOut">
              <a:rPr lang="en-US" smtClean="0"/>
              <a:pPr/>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8A87B-0095-4B64-99F3-28E396EAFA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1A21E-7FF0-466E-9356-CCE9D211333B}" type="datetimeFigureOut">
              <a:rPr lang="en-US" smtClean="0"/>
              <a:pPr/>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8A87B-0095-4B64-99F3-28E396EAFA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1A21E-7FF0-466E-9356-CCE9D211333B}" type="datetimeFigureOut">
              <a:rPr lang="en-US" smtClean="0"/>
              <a:pPr/>
              <a:t>4/18/2012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8A87B-0095-4B64-99F3-28E396EAFA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To learn more about a concept in the above mind map, hover your mouse pointer over it. If you have a touch screen, such as an </a:t>
            </a:r>
            <a:r>
              <a:rPr lang="en-US" sz="2400" dirty="0" err="1" smtClean="0">
                <a:solidFill>
                  <a:schemeClr val="tx1"/>
                </a:solidFill>
              </a:rPr>
              <a:t>iPhone</a:t>
            </a:r>
            <a:r>
              <a:rPr lang="en-US" sz="2400" dirty="0" smtClean="0">
                <a:solidFill>
                  <a:schemeClr val="tx1"/>
                </a:solidFill>
              </a:rPr>
              <a:t>, then tap the concept.</a:t>
            </a:r>
          </a:p>
          <a:p>
            <a:pPr algn="ctr"/>
            <a:r>
              <a:rPr lang="en-US" sz="2400" dirty="0" smtClean="0">
                <a:solidFill>
                  <a:schemeClr val="tx1"/>
                </a:solidFill>
              </a:rPr>
              <a:t>The information will be displayed here.</a:t>
            </a:r>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457200" y="685800"/>
            <a:ext cx="2971800" cy="3416320"/>
          </a:xfrm>
          <a:prstGeom prst="rect">
            <a:avLst/>
          </a:prstGeom>
          <a:noFill/>
        </p:spPr>
        <p:txBody>
          <a:bodyPr wrap="square" rtlCol="0">
            <a:spAutoFit/>
          </a:bodyPr>
          <a:lstStyle/>
          <a:p>
            <a:r>
              <a:rPr lang="en-US" b="1" dirty="0" smtClean="0"/>
              <a:t>Cognitive Apprenticeship </a:t>
            </a:r>
            <a:r>
              <a:rPr lang="en-US" dirty="0" smtClean="0"/>
              <a:t>is learning-through-guided-experience on cognitive and </a:t>
            </a:r>
            <a:r>
              <a:rPr lang="en-US" dirty="0" err="1" smtClean="0"/>
              <a:t>metacognitive</a:t>
            </a:r>
            <a:r>
              <a:rPr lang="en-US" dirty="0" smtClean="0"/>
              <a:t>, rather than physical, skills and processes. It is composed of four main concepts: Methods, Sequencing, Sociology, and Content (or knowledge). Each of the four concepts have several parts within them as shown in this model.</a:t>
            </a:r>
            <a:endParaRPr lang="en-US" sz="1200" dirty="0"/>
          </a:p>
        </p:txBody>
      </p:sp>
      <p:pic>
        <p:nvPicPr>
          <p:cNvPr id="5123" name="Picture 3"/>
          <p:cNvPicPr>
            <a:picLocks noChangeAspect="1" noChangeArrowheads="1"/>
          </p:cNvPicPr>
          <p:nvPr/>
        </p:nvPicPr>
        <p:blipFill>
          <a:blip r:embed="rId2" cstate="print"/>
          <a:srcRect/>
          <a:stretch>
            <a:fillRect/>
          </a:stretch>
        </p:blipFill>
        <p:spPr bwMode="auto">
          <a:xfrm>
            <a:off x="4114800" y="533400"/>
            <a:ext cx="3276600" cy="365340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3657600" y="609600"/>
            <a:ext cx="5029200" cy="3539430"/>
          </a:xfrm>
          <a:prstGeom prst="rect">
            <a:avLst/>
          </a:prstGeom>
          <a:noFill/>
        </p:spPr>
        <p:txBody>
          <a:bodyPr wrap="square" rtlCol="0">
            <a:spAutoFit/>
          </a:bodyPr>
          <a:lstStyle/>
          <a:p>
            <a:r>
              <a:rPr lang="en-US" sz="1600" b="1" dirty="0" smtClean="0"/>
              <a:t>Cooperative Learning </a:t>
            </a:r>
            <a:r>
              <a:rPr lang="en-US" sz="1600" dirty="0" smtClean="0"/>
              <a:t>is used in tutoring and coaching situations. The learners work in small groups on an assigned project or problem under the guidance of an expert who ensures they stay on task and identify the correct answers. It includes five basic elements:</a:t>
            </a:r>
          </a:p>
          <a:p>
            <a:pPr>
              <a:buFont typeface="Arial" pitchFamily="34" charset="0"/>
              <a:buChar char="•"/>
            </a:pPr>
            <a:r>
              <a:rPr lang="en-US" sz="1200" dirty="0" smtClean="0"/>
              <a:t>Individual Accountability - The learners work on a clear task with a group goal. All learners must make a contribution.</a:t>
            </a:r>
          </a:p>
          <a:p>
            <a:pPr>
              <a:buFont typeface="Arial" pitchFamily="34" charset="0"/>
              <a:buChar char="•"/>
            </a:pPr>
            <a:r>
              <a:rPr lang="en-US" sz="1200" dirty="0" smtClean="0"/>
              <a:t>Positive Interdependence - The group is accountable for achieving its goals and each individual member is accountable for a identifiable contribution.</a:t>
            </a:r>
          </a:p>
          <a:p>
            <a:pPr>
              <a:buFont typeface="Arial" pitchFamily="34" charset="0"/>
              <a:buChar char="•"/>
            </a:pPr>
            <a:r>
              <a:rPr lang="en-US" sz="1200" dirty="0" smtClean="0"/>
              <a:t>Face-To-Face interaction - Learners interact with to discuss problems, explain their learning to each other, and tease out ideas</a:t>
            </a:r>
          </a:p>
          <a:p>
            <a:pPr>
              <a:buFont typeface="Arial" pitchFamily="34" charset="0"/>
              <a:buChar char="•"/>
            </a:pPr>
            <a:r>
              <a:rPr lang="en-US" sz="1200" dirty="0" smtClean="0"/>
              <a:t>Social Skills - Groups skills, such as attentive listening, questioning to clarify ideas, eliciting responses, or disagreeing in a constructive way are explicitly taught. Their development is not left to chance.</a:t>
            </a:r>
          </a:p>
          <a:p>
            <a:pPr>
              <a:buFont typeface="Arial" pitchFamily="34" charset="0"/>
              <a:buChar char="•"/>
            </a:pPr>
            <a:r>
              <a:rPr lang="en-US" sz="1200" dirty="0" smtClean="0"/>
              <a:t>Group Processing (Reflection) - Groups reflect on the cooperative learning skills they have used and consciously focus on developing their skills by working together.</a:t>
            </a:r>
            <a:endParaRPr lang="en-US" sz="1200" dirty="0"/>
          </a:p>
        </p:txBody>
      </p:sp>
      <p:pic>
        <p:nvPicPr>
          <p:cNvPr id="6146" name="Picture 2" descr="C:\Users\Don\Documents\Pictures - iStock\learners_at_work.jpg"/>
          <p:cNvPicPr>
            <a:picLocks noChangeAspect="1" noChangeArrowheads="1"/>
          </p:cNvPicPr>
          <p:nvPr/>
        </p:nvPicPr>
        <p:blipFill>
          <a:blip r:embed="rId2" cstate="print"/>
          <a:srcRect/>
          <a:stretch>
            <a:fillRect/>
          </a:stretch>
        </p:blipFill>
        <p:spPr bwMode="auto">
          <a:xfrm>
            <a:off x="304800" y="1371600"/>
            <a:ext cx="3218150" cy="2133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457200" y="685800"/>
            <a:ext cx="4267200" cy="3139321"/>
          </a:xfrm>
          <a:prstGeom prst="rect">
            <a:avLst/>
          </a:prstGeom>
          <a:noFill/>
        </p:spPr>
        <p:txBody>
          <a:bodyPr wrap="square" rtlCol="0">
            <a:spAutoFit/>
          </a:bodyPr>
          <a:lstStyle/>
          <a:p>
            <a:r>
              <a:rPr lang="en-US" b="1" dirty="0" smtClean="0"/>
              <a:t>Problem-Based Learning</a:t>
            </a:r>
            <a:r>
              <a:rPr lang="en-US" dirty="0" smtClean="0"/>
              <a:t> is a learner-centered pedagogy in which people learn about a subject in the context of complex, multifaceted, and realistic problems . The goals are to help the learners develop flexible knowledge, effective problem solving skills, self-directed learning, effective collaboration skills and intrinsic motivation.</a:t>
            </a:r>
          </a:p>
          <a:p>
            <a:endParaRPr lang="en-US" sz="1200" dirty="0" smtClean="0"/>
          </a:p>
          <a:p>
            <a:r>
              <a:rPr lang="en-US" sz="1200" dirty="0" err="1" smtClean="0"/>
              <a:t>Hmelo</a:t>
            </a:r>
            <a:r>
              <a:rPr lang="en-US" sz="1200" dirty="0" smtClean="0"/>
              <a:t>-Silver, C.E. (2004). Problem-based learning: What and How Do Students Learn?. </a:t>
            </a:r>
            <a:r>
              <a:rPr lang="en-US" sz="1200" i="1" dirty="0" smtClean="0"/>
              <a:t>Educational Psychology Review</a:t>
            </a:r>
            <a:r>
              <a:rPr lang="en-US" sz="1200" dirty="0" smtClean="0"/>
              <a:t>, 16(3)</a:t>
            </a:r>
            <a:endParaRPr lang="en-US" sz="1200" dirty="0"/>
          </a:p>
        </p:txBody>
      </p:sp>
      <p:sp>
        <p:nvSpPr>
          <p:cNvPr id="4" name="TextBox 3"/>
          <p:cNvSpPr txBox="1"/>
          <p:nvPr/>
        </p:nvSpPr>
        <p:spPr>
          <a:xfrm>
            <a:off x="4953000" y="685800"/>
            <a:ext cx="3733800" cy="2585323"/>
          </a:xfrm>
          <a:prstGeom prst="rect">
            <a:avLst/>
          </a:prstGeom>
          <a:noFill/>
        </p:spPr>
        <p:txBody>
          <a:bodyPr wrap="square" rtlCol="0">
            <a:spAutoFit/>
          </a:bodyPr>
          <a:lstStyle/>
          <a:p>
            <a:r>
              <a:rPr lang="en-US" b="1" dirty="0" smtClean="0"/>
              <a:t>Problem-Based Learning</a:t>
            </a:r>
            <a:r>
              <a:rPr lang="en-US" dirty="0" smtClean="0"/>
              <a:t> implies a deductive approach--rather than being presented with a complete set of concepts, rules, and strategies that explicitly instructs the learners, they must explore and experiment with the task to infer and learn the rules, principles, and strategies for effective performance.</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170" name="Picture 2"/>
          <p:cNvPicPr>
            <a:picLocks noChangeAspect="1" noChangeArrowheads="1"/>
          </p:cNvPicPr>
          <p:nvPr/>
        </p:nvPicPr>
        <p:blipFill>
          <a:blip r:embed="rId2" cstate="print"/>
          <a:srcRect/>
          <a:stretch>
            <a:fillRect/>
          </a:stretch>
        </p:blipFill>
        <p:spPr bwMode="auto">
          <a:xfrm>
            <a:off x="228600" y="838201"/>
            <a:ext cx="4648200" cy="3071458"/>
          </a:xfrm>
          <a:prstGeom prst="rect">
            <a:avLst/>
          </a:prstGeom>
          <a:noFill/>
          <a:ln w="9525">
            <a:noFill/>
            <a:miter lim="800000"/>
            <a:headEnd/>
            <a:tailEnd/>
          </a:ln>
        </p:spPr>
      </p:pic>
      <p:sp>
        <p:nvSpPr>
          <p:cNvPr id="3" name="TextBox 2"/>
          <p:cNvSpPr txBox="1"/>
          <p:nvPr/>
        </p:nvSpPr>
        <p:spPr>
          <a:xfrm>
            <a:off x="4800600" y="685800"/>
            <a:ext cx="3886200" cy="3416320"/>
          </a:xfrm>
          <a:prstGeom prst="rect">
            <a:avLst/>
          </a:prstGeom>
          <a:noFill/>
        </p:spPr>
        <p:txBody>
          <a:bodyPr wrap="square" rtlCol="0">
            <a:spAutoFit/>
          </a:bodyPr>
          <a:lstStyle/>
          <a:p>
            <a:r>
              <a:rPr lang="en-US" dirty="0" smtClean="0"/>
              <a:t>One gains knowledge through context (experiences) and </a:t>
            </a:r>
            <a:r>
              <a:rPr lang="en-US" b="1" dirty="0" smtClean="0"/>
              <a:t>understanding</a:t>
            </a:r>
            <a:r>
              <a:rPr lang="en-US" dirty="0" smtClean="0"/>
              <a:t>.</a:t>
            </a:r>
          </a:p>
          <a:p>
            <a:r>
              <a:rPr lang="en-US" dirty="0" smtClean="0"/>
              <a:t>When one has context, one can weave the various relationships of the experiences. The greater the context, the greater the variety of experiences that one is able to pull from.</a:t>
            </a:r>
          </a:p>
          <a:p>
            <a:r>
              <a:rPr lang="en-US" dirty="0" smtClean="0"/>
              <a:t>The </a:t>
            </a:r>
            <a:r>
              <a:rPr lang="en-US" dirty="0" smtClean="0"/>
              <a:t>more one</a:t>
            </a:r>
            <a:r>
              <a:rPr lang="en-US" dirty="0" smtClean="0"/>
              <a:t> understands the subject matter, the more one is able to weave past experiences (context) into new knowledge by absorbing, doing, interacting, and reflecting.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2667000" y="609600"/>
            <a:ext cx="6019800" cy="3539430"/>
          </a:xfrm>
          <a:prstGeom prst="rect">
            <a:avLst/>
          </a:prstGeom>
          <a:noFill/>
        </p:spPr>
        <p:txBody>
          <a:bodyPr wrap="square" rtlCol="0">
            <a:spAutoFit/>
          </a:bodyPr>
          <a:lstStyle/>
          <a:p>
            <a:r>
              <a:rPr lang="en-US" sz="1600" dirty="0" smtClean="0"/>
              <a:t>     </a:t>
            </a:r>
            <a:r>
              <a:rPr lang="en-US" sz="1600" b="1" dirty="0" smtClean="0"/>
              <a:t>Case Studies </a:t>
            </a:r>
            <a:r>
              <a:rPr lang="en-US" sz="1600" dirty="0" smtClean="0"/>
              <a:t>normally come in two forms.  The first is problem specific in that it tends to use very short and specific kinds of cases in which the problem is transparent.  With this kind of case study, the learners can demonstrate their problem solving ability using theories that have been previous taught.</a:t>
            </a:r>
          </a:p>
          <a:p>
            <a:r>
              <a:rPr lang="en-US" sz="1600" dirty="0" smtClean="0"/>
              <a:t>     The second method uses cases that allow the learners to apply their knowledge and skills.  This type of case study uses complex and lengthy information which must be deeply analyzed.  The problems may not easily be defined.  In addition, the case may not be about a problem needing a solution, but rather about engaging various perspectives on an issue.  The purpose of this method is about helping learners to identify problems, issues, and opportunities, as well as about fitting solutions and developing the logic that supports both problem identification and proposed solution or actions.</a:t>
            </a:r>
            <a:endParaRPr lang="en-US" sz="1600" dirty="0"/>
          </a:p>
        </p:txBody>
      </p:sp>
      <p:pic>
        <p:nvPicPr>
          <p:cNvPr id="8194" name="Picture 2" descr="C:\Users\Don\Documents\Pictures - iStock\iStock2\iStock_000001104009Medium.jpg"/>
          <p:cNvPicPr>
            <a:picLocks noChangeAspect="1" noChangeArrowheads="1"/>
          </p:cNvPicPr>
          <p:nvPr/>
        </p:nvPicPr>
        <p:blipFill>
          <a:blip r:embed="rId2" cstate="print"/>
          <a:srcRect/>
          <a:stretch>
            <a:fillRect/>
          </a:stretch>
        </p:blipFill>
        <p:spPr bwMode="auto">
          <a:xfrm>
            <a:off x="228601" y="762001"/>
            <a:ext cx="2264165" cy="32003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4114800" y="685800"/>
            <a:ext cx="4572000" cy="2862322"/>
          </a:xfrm>
          <a:prstGeom prst="rect">
            <a:avLst/>
          </a:prstGeom>
          <a:noFill/>
        </p:spPr>
        <p:txBody>
          <a:bodyPr wrap="square" rtlCol="0">
            <a:spAutoFit/>
          </a:bodyPr>
          <a:lstStyle/>
          <a:p>
            <a:r>
              <a:rPr lang="en-US" b="1" dirty="0" smtClean="0"/>
              <a:t>Inquiry Based Learning (IBL) </a:t>
            </a:r>
            <a:r>
              <a:rPr lang="en-US" dirty="0" smtClean="0"/>
              <a:t>is a learning method that assesses how well the learners develop experimental and analytical skills, rather than how much knowledge they possess. Memorizing facts and information is not always the most important skill in today's world as facts can rapidly change, and information is now more readily available, thus IBL focuses on understanding how to get and make sense of the mass of data. </a:t>
            </a:r>
            <a:endParaRPr lang="en-US" dirty="0"/>
          </a:p>
        </p:txBody>
      </p:sp>
      <p:pic>
        <p:nvPicPr>
          <p:cNvPr id="9218" name="Picture 2" descr="C:\Users\Don\Documents\Pictures - iStock\iStock_000007853047XSmall.jpg"/>
          <p:cNvPicPr>
            <a:picLocks noChangeAspect="1" noChangeArrowheads="1"/>
          </p:cNvPicPr>
          <p:nvPr/>
        </p:nvPicPr>
        <p:blipFill>
          <a:blip r:embed="rId2" cstate="print"/>
          <a:srcRect/>
          <a:stretch>
            <a:fillRect/>
          </a:stretch>
        </p:blipFill>
        <p:spPr bwMode="auto">
          <a:xfrm>
            <a:off x="457199" y="914400"/>
            <a:ext cx="3099777" cy="2057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304800" y="609600"/>
            <a:ext cx="4191000" cy="3600986"/>
          </a:xfrm>
          <a:prstGeom prst="rect">
            <a:avLst/>
          </a:prstGeom>
          <a:noFill/>
        </p:spPr>
        <p:txBody>
          <a:bodyPr wrap="square" rtlCol="0">
            <a:spAutoFit/>
          </a:bodyPr>
          <a:lstStyle/>
          <a:p>
            <a:r>
              <a:rPr lang="en-US" dirty="0" smtClean="0"/>
              <a:t>Unlike explicit knowledge that can be articulated ,</a:t>
            </a:r>
            <a:r>
              <a:rPr lang="en-US" b="1" dirty="0" smtClean="0"/>
              <a:t> Tacit knowledge</a:t>
            </a:r>
            <a:r>
              <a:rPr lang="en-US" dirty="0" smtClean="0"/>
              <a:t> is personal knowledge embedded in individual experience and involves intangible factors, such as personal beliefs, perspective, and the value system. It contains subjective insights, intuitions, and hunches. Before tacit knowledge can be communicated, it must be converted into words, models, symbols, or numbers that can be understood. </a:t>
            </a:r>
          </a:p>
          <a:p>
            <a:r>
              <a:rPr lang="en-US" sz="1000" dirty="0" err="1" smtClean="0"/>
              <a:t>Nonaka</a:t>
            </a:r>
            <a:r>
              <a:rPr lang="en-US" sz="1000" dirty="0" smtClean="0"/>
              <a:t>, I., Takeuchi, H. (1995). </a:t>
            </a:r>
            <a:r>
              <a:rPr lang="en-US" sz="1000" i="1" dirty="0" smtClean="0"/>
              <a:t>The Knowledge-Creating Company: How Japanese Companies Create the Dynamics of Innovation</a:t>
            </a:r>
            <a:r>
              <a:rPr lang="en-US" sz="1000" dirty="0" smtClean="0"/>
              <a:t>. New York: Oxford University Press.</a:t>
            </a:r>
          </a:p>
        </p:txBody>
      </p:sp>
      <p:sp>
        <p:nvSpPr>
          <p:cNvPr id="4" name="TextBox 3"/>
          <p:cNvSpPr txBox="1"/>
          <p:nvPr/>
        </p:nvSpPr>
        <p:spPr>
          <a:xfrm>
            <a:off x="4572000" y="609600"/>
            <a:ext cx="4191000" cy="3600986"/>
          </a:xfrm>
          <a:prstGeom prst="rect">
            <a:avLst/>
          </a:prstGeom>
          <a:noFill/>
        </p:spPr>
        <p:txBody>
          <a:bodyPr wrap="square" rtlCol="0">
            <a:spAutoFit/>
          </a:bodyPr>
          <a:lstStyle/>
          <a:p>
            <a:pPr algn="ctr"/>
            <a:r>
              <a:rPr lang="en-US" dirty="0" smtClean="0"/>
              <a:t>The Two dimensions of Tacit Knowledge</a:t>
            </a:r>
          </a:p>
          <a:p>
            <a:r>
              <a:rPr lang="en-US" sz="1400" b="1" dirty="0" smtClean="0"/>
              <a:t>Technical Dimension (procedural)</a:t>
            </a:r>
            <a:r>
              <a:rPr lang="en-US" sz="1400" dirty="0" smtClean="0"/>
              <a:t>: This encompasses the kind of informal and skills often captured in the term </a:t>
            </a:r>
            <a:r>
              <a:rPr lang="en-US" sz="1400" i="1" dirty="0" smtClean="0"/>
              <a:t>know-how</a:t>
            </a:r>
            <a:r>
              <a:rPr lang="en-US" sz="1400" dirty="0" smtClean="0"/>
              <a:t>. For example, a craftsperson develops a wealth of expertise after years of experience. But a craftsperson often has difficulty articulating the technical or scientific principles of his or her craft. Highly subjective and personal insights, intuitions, hunches and inspirations derived from bodily experience fall into this dimension.</a:t>
            </a:r>
          </a:p>
          <a:p>
            <a:r>
              <a:rPr lang="en-US" sz="1400" b="1" dirty="0" smtClean="0"/>
              <a:t>Cognitive Dimension</a:t>
            </a:r>
            <a:r>
              <a:rPr lang="en-US" sz="1400" dirty="0" smtClean="0"/>
              <a:t>: This consists of beliefs, perceptions, ideals, values, emotions and mental models so ingrained in us that we take them for granted. Though they cannot be articulated very easily, this dimension of tacit knowledge shapes the way we perceive the world around us.</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2362200" y="609600"/>
            <a:ext cx="6324600" cy="3600986"/>
          </a:xfrm>
          <a:prstGeom prst="rect">
            <a:avLst/>
          </a:prstGeom>
          <a:noFill/>
        </p:spPr>
        <p:txBody>
          <a:bodyPr wrap="square" rtlCol="0">
            <a:spAutoFit/>
          </a:bodyPr>
          <a:lstStyle/>
          <a:p>
            <a:r>
              <a:rPr lang="en-US" sz="1600" dirty="0" smtClean="0"/>
              <a:t>In </a:t>
            </a:r>
            <a:r>
              <a:rPr lang="en-US" sz="1600" b="1" dirty="0" smtClean="0"/>
              <a:t>Discovery Learning</a:t>
            </a:r>
            <a:r>
              <a:rPr lang="en-US" sz="1600" dirty="0" smtClean="0"/>
              <a:t>, the learners search for new knowledge in order to discover facts and relationships and new truths to be learned. This is normally performed with little, if any, assistance. It is based on constructivist learning theory that takes place in problem solving situations where the learners draw on their past experience and existing knowledge base.</a:t>
            </a:r>
          </a:p>
          <a:p>
            <a:endParaRPr lang="en-US" sz="1600" dirty="0" smtClean="0"/>
          </a:p>
          <a:p>
            <a:r>
              <a:rPr lang="en-US" sz="1600" dirty="0" smtClean="0"/>
              <a:t>Bruner wrote, “Emphasis on discovery in learning has precisely the effect on the learner of leading him to be a constructionist, to organize what he is encountering in a manner not only designed to discover regularity and relatedness, but also to avoid the kind of information drift that fails to keep account of the uses to which information might have to be put.”</a:t>
            </a:r>
          </a:p>
          <a:p>
            <a:endParaRPr lang="en-US" sz="1200" dirty="0" smtClean="0"/>
          </a:p>
          <a:p>
            <a:r>
              <a:rPr lang="en-US" sz="1200" dirty="0" smtClean="0"/>
              <a:t>Bruner, J.S. (1967). </a:t>
            </a:r>
            <a:r>
              <a:rPr lang="en-US" sz="1200" i="1" dirty="0" smtClean="0"/>
              <a:t>On knowing: Essays for the left hand</a:t>
            </a:r>
            <a:r>
              <a:rPr lang="en-US" sz="1200" dirty="0" smtClean="0"/>
              <a:t>. Cambridge, Mass: Harvard University Press.</a:t>
            </a:r>
            <a:endParaRPr lang="en-US" sz="1200" dirty="0"/>
          </a:p>
        </p:txBody>
      </p:sp>
      <p:pic>
        <p:nvPicPr>
          <p:cNvPr id="5" name="Picture 2" descr="C:\Users\Don\Documents\Pictures - iStock\Report - iStock.jpg"/>
          <p:cNvPicPr>
            <a:picLocks noChangeAspect="1" noChangeArrowheads="1"/>
          </p:cNvPicPr>
          <p:nvPr/>
        </p:nvPicPr>
        <p:blipFill>
          <a:blip r:embed="rId2" cstate="print"/>
          <a:srcRect/>
          <a:stretch>
            <a:fillRect/>
          </a:stretch>
        </p:blipFill>
        <p:spPr bwMode="auto">
          <a:xfrm>
            <a:off x="304800" y="838200"/>
            <a:ext cx="1983537" cy="2971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304800" y="685800"/>
            <a:ext cx="4572000" cy="3231654"/>
          </a:xfrm>
          <a:prstGeom prst="rect">
            <a:avLst/>
          </a:prstGeom>
          <a:noFill/>
        </p:spPr>
        <p:txBody>
          <a:bodyPr wrap="square" rtlCol="0">
            <a:spAutoFit/>
          </a:bodyPr>
          <a:lstStyle/>
          <a:p>
            <a:r>
              <a:rPr lang="en-US" sz="1600" b="1" dirty="0" smtClean="0"/>
              <a:t>Action Learning </a:t>
            </a:r>
            <a:r>
              <a:rPr lang="en-US" sz="1600" dirty="0" smtClean="0"/>
              <a:t>is normally conducted over a period of 6 to 9 months. Learning is centered around the need to find a solution to a real problem. </a:t>
            </a:r>
            <a:r>
              <a:rPr lang="en-US" sz="1600" dirty="0" smtClean="0"/>
              <a:t>A team </a:t>
            </a:r>
            <a:r>
              <a:rPr lang="en-US" sz="1600" dirty="0" smtClean="0"/>
              <a:t>of learners with diverse backgrounds conduct field projects on complex organizational problems that require the use of skills learned in formal training sessions. The learning </a:t>
            </a:r>
            <a:r>
              <a:rPr lang="en-US" sz="1600" dirty="0" smtClean="0"/>
              <a:t>team </a:t>
            </a:r>
            <a:r>
              <a:rPr lang="en-US" sz="1600" dirty="0" smtClean="0"/>
              <a:t>then meet periodically with a skilled instructor to discuss, analyze, and learn from their experiences. In addition, individual development is just as important as finding the solution to the problem</a:t>
            </a:r>
          </a:p>
          <a:p>
            <a:endParaRPr lang="en-US" sz="1600" dirty="0" smtClean="0"/>
          </a:p>
          <a:p>
            <a:r>
              <a:rPr lang="en-US" sz="1200" dirty="0" err="1" smtClean="0"/>
              <a:t>Revans</a:t>
            </a:r>
            <a:r>
              <a:rPr lang="en-US" sz="1200" dirty="0" smtClean="0"/>
              <a:t>, R.W. 1998. </a:t>
            </a:r>
            <a:r>
              <a:rPr lang="en-US" sz="1200" i="1" dirty="0" smtClean="0"/>
              <a:t>ABC of action learning.</a:t>
            </a:r>
            <a:r>
              <a:rPr lang="en-US" sz="1200" dirty="0" smtClean="0"/>
              <a:t> London: </a:t>
            </a:r>
            <a:r>
              <a:rPr lang="en-US" sz="1200" dirty="0" err="1" smtClean="0"/>
              <a:t>Lemos</a:t>
            </a:r>
            <a:r>
              <a:rPr lang="en-US" sz="1200" dirty="0" smtClean="0"/>
              <a:t> and Crane.</a:t>
            </a:r>
          </a:p>
        </p:txBody>
      </p:sp>
      <p:sp>
        <p:nvSpPr>
          <p:cNvPr id="4" name="TextBox 3"/>
          <p:cNvSpPr txBox="1"/>
          <p:nvPr/>
        </p:nvSpPr>
        <p:spPr>
          <a:xfrm>
            <a:off x="5105400" y="685800"/>
            <a:ext cx="3886200" cy="2185214"/>
          </a:xfrm>
          <a:prstGeom prst="rect">
            <a:avLst/>
          </a:prstGeom>
          <a:noFill/>
        </p:spPr>
        <p:txBody>
          <a:bodyPr wrap="square" rtlCol="0">
            <a:spAutoFit/>
          </a:bodyPr>
          <a:lstStyle/>
          <a:p>
            <a:r>
              <a:rPr lang="en-US" sz="1600" b="1" dirty="0" smtClean="0"/>
              <a:t>The are six steps in Action Learning:</a:t>
            </a:r>
          </a:p>
          <a:p>
            <a:pPr marL="228600" indent="-228600">
              <a:buFont typeface="+mj-lt"/>
              <a:buAutoNum type="arabicPeriod"/>
            </a:pPr>
            <a:r>
              <a:rPr lang="en-US" sz="1200" dirty="0" smtClean="0"/>
              <a:t>Formulate Hypothesis (an idea or concept)</a:t>
            </a:r>
          </a:p>
          <a:p>
            <a:pPr marL="228600" indent="-228600">
              <a:buFont typeface="+mj-lt"/>
              <a:buAutoNum type="arabicPeriod"/>
            </a:pPr>
            <a:r>
              <a:rPr lang="en-US" sz="1200" dirty="0" smtClean="0"/>
              <a:t>Design Experiment (consider ways of testing truth or validity of idea or concept)</a:t>
            </a:r>
          </a:p>
          <a:p>
            <a:pPr marL="228600" indent="-228600">
              <a:buFont typeface="+mj-lt"/>
              <a:buAutoNum type="arabicPeriod"/>
            </a:pPr>
            <a:r>
              <a:rPr lang="en-US" sz="1200" dirty="0" smtClean="0"/>
              <a:t>Apply in Practice (put into effect, test of validity or truth)</a:t>
            </a:r>
          </a:p>
          <a:p>
            <a:pPr marL="228600" indent="-228600">
              <a:buFont typeface="+mj-lt"/>
              <a:buAutoNum type="arabicPeriod"/>
            </a:pPr>
            <a:r>
              <a:rPr lang="en-US" sz="1200" dirty="0" smtClean="0"/>
              <a:t>Observe Results (collect and process data on outcomes of test)</a:t>
            </a:r>
          </a:p>
          <a:p>
            <a:pPr marL="228600" indent="-228600">
              <a:buFont typeface="+mj-lt"/>
              <a:buAutoNum type="arabicPeriod"/>
            </a:pPr>
            <a:r>
              <a:rPr lang="en-US" sz="1200" dirty="0" smtClean="0"/>
              <a:t>Analyze Results (make sense of data)</a:t>
            </a:r>
          </a:p>
          <a:p>
            <a:pPr marL="228600" indent="-228600">
              <a:buFont typeface="+mj-lt"/>
              <a:buAutoNum type="arabicPeriod"/>
            </a:pPr>
            <a:r>
              <a:rPr lang="en-US" sz="1200" dirty="0" smtClean="0"/>
              <a:t>Compare Analysis (relate analysis to original hypothesis)</a:t>
            </a:r>
          </a:p>
          <a:p>
            <a:endParaRPr lang="en-US" sz="12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457200" y="609600"/>
            <a:ext cx="4191000" cy="3539430"/>
          </a:xfrm>
          <a:prstGeom prst="rect">
            <a:avLst/>
          </a:prstGeom>
          <a:noFill/>
        </p:spPr>
        <p:txBody>
          <a:bodyPr wrap="square" rtlCol="0">
            <a:spAutoFit/>
          </a:bodyPr>
          <a:lstStyle/>
          <a:p>
            <a:r>
              <a:rPr lang="en-US" sz="1600" b="1" dirty="0" smtClean="0"/>
              <a:t>Action Research </a:t>
            </a:r>
            <a:r>
              <a:rPr lang="en-US" sz="1600" dirty="0" smtClean="0"/>
              <a:t>is a reflective process of progressive problem solving led by individuals working with others in teams or as part of a community of practice to improve the way they address issues and solve problems.</a:t>
            </a:r>
          </a:p>
          <a:p>
            <a:endParaRPr lang="en-US" sz="1600" dirty="0" smtClean="0"/>
          </a:p>
          <a:p>
            <a:r>
              <a:rPr lang="en-US" sz="1600" dirty="0" smtClean="0"/>
              <a:t>Learning is best facilitated when there is a conflict between immediate concrete experience and detached analysis within the individual. This cycle of action, reflection, generalization, and testing is characteristic of experiential learning.</a:t>
            </a:r>
          </a:p>
          <a:p>
            <a:endParaRPr lang="en-US" sz="1600" dirty="0" smtClean="0"/>
          </a:p>
          <a:p>
            <a:r>
              <a:rPr lang="en-US" sz="1600" dirty="0" smtClean="0"/>
              <a:t> Kurt </a:t>
            </a:r>
            <a:r>
              <a:rPr lang="en-US" sz="1600" dirty="0" err="1" smtClean="0"/>
              <a:t>Lewin</a:t>
            </a:r>
            <a:r>
              <a:rPr lang="en-US" sz="1600" dirty="0" smtClean="0"/>
              <a:t> originated the term in 1944</a:t>
            </a:r>
            <a:endParaRPr lang="en-US" sz="1600" dirty="0"/>
          </a:p>
        </p:txBody>
      </p:sp>
      <p:pic>
        <p:nvPicPr>
          <p:cNvPr id="11266" name="Picture 2"/>
          <p:cNvPicPr>
            <a:picLocks noChangeAspect="1" noChangeArrowheads="1"/>
          </p:cNvPicPr>
          <p:nvPr/>
        </p:nvPicPr>
        <p:blipFill>
          <a:blip r:embed="rId2" cstate="print"/>
          <a:srcRect/>
          <a:stretch>
            <a:fillRect/>
          </a:stretch>
        </p:blipFill>
        <p:spPr bwMode="auto">
          <a:xfrm>
            <a:off x="4924425" y="1495425"/>
            <a:ext cx="3838575" cy="17811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5029200" y="685800"/>
            <a:ext cx="2971800" cy="2954655"/>
          </a:xfrm>
          <a:prstGeom prst="rect">
            <a:avLst/>
          </a:prstGeom>
          <a:noFill/>
        </p:spPr>
        <p:txBody>
          <a:bodyPr wrap="square" rtlCol="0">
            <a:spAutoFit/>
          </a:bodyPr>
          <a:lstStyle/>
          <a:p>
            <a:r>
              <a:rPr lang="en-US" b="1" dirty="0" smtClean="0"/>
              <a:t>Learning</a:t>
            </a:r>
            <a:r>
              <a:rPr lang="en-US" dirty="0" smtClean="0"/>
              <a:t> is the process of acquiring a relatively permanent change in understanding, attitude, knowledge, information, and/or  skill through experience.</a:t>
            </a:r>
          </a:p>
          <a:p>
            <a:endParaRPr lang="en-US" dirty="0" smtClean="0"/>
          </a:p>
          <a:p>
            <a:r>
              <a:rPr lang="en-US" sz="1200" dirty="0" err="1" smtClean="0"/>
              <a:t>Wittrock</a:t>
            </a:r>
            <a:r>
              <a:rPr lang="en-US" sz="1200" dirty="0" smtClean="0"/>
              <a:t>, M., ed. (1977). </a:t>
            </a:r>
            <a:r>
              <a:rPr lang="en-US" sz="1200" i="1" dirty="0" smtClean="0"/>
              <a:t>Learning and Instruction</a:t>
            </a:r>
            <a:r>
              <a:rPr lang="en-US" sz="1200" dirty="0" smtClean="0"/>
              <a:t>. </a:t>
            </a:r>
            <a:r>
              <a:rPr lang="en-US" sz="1200" dirty="0" err="1" smtClean="0"/>
              <a:t>McCutchan</a:t>
            </a:r>
            <a:r>
              <a:rPr lang="en-US" sz="1200" dirty="0" smtClean="0"/>
              <a:t>, Berkeley, CA. </a:t>
            </a:r>
          </a:p>
          <a:p>
            <a:endParaRPr lang="en-US" dirty="0"/>
          </a:p>
        </p:txBody>
      </p:sp>
      <p:pic>
        <p:nvPicPr>
          <p:cNvPr id="1026" name="Picture 2" descr="C:\Users\Don\Documents\Performance Site\hrd\ahold\learner_thinking.jpg"/>
          <p:cNvPicPr>
            <a:picLocks noChangeAspect="1" noChangeArrowheads="1"/>
          </p:cNvPicPr>
          <p:nvPr/>
        </p:nvPicPr>
        <p:blipFill>
          <a:blip r:embed="rId2" cstate="print"/>
          <a:srcRect/>
          <a:stretch>
            <a:fillRect/>
          </a:stretch>
        </p:blipFill>
        <p:spPr bwMode="auto">
          <a:xfrm>
            <a:off x="838200" y="990599"/>
            <a:ext cx="3810000" cy="252879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3352800" y="763012"/>
            <a:ext cx="4800600" cy="3046988"/>
          </a:xfrm>
          <a:prstGeom prst="rect">
            <a:avLst/>
          </a:prstGeom>
          <a:noFill/>
        </p:spPr>
        <p:txBody>
          <a:bodyPr wrap="square" rtlCol="0">
            <a:spAutoFit/>
          </a:bodyPr>
          <a:lstStyle/>
          <a:p>
            <a:r>
              <a:rPr lang="en-US" sz="1600" b="1" dirty="0" smtClean="0"/>
              <a:t>Collaborative Learning </a:t>
            </a:r>
            <a:r>
              <a:rPr lang="en-US" sz="1600" dirty="0" smtClean="0"/>
              <a:t>is similar to cooperative learning in that the learners work together in small teams to increase their chance of deeper learning. However, it is a more radical departure from cooperative learning in that there is not necessarily a known answer. For example, trying to determine the answer to “how effective is elearning?” would be collaborative learning as there are a wide ranges of possibilities to this question, depending upon the learners' perspectives. Because the collaboration sometimes results from less purposeful and focused activities, some of the learning will be unintentional or serendipitous. </a:t>
            </a:r>
            <a:endParaRPr lang="en-US" sz="1600" dirty="0"/>
          </a:p>
        </p:txBody>
      </p:sp>
      <p:pic>
        <p:nvPicPr>
          <p:cNvPr id="5" name="Picture 2" descr="C:\Users\Don\Documents\Pictures - iStock\Presentation - iStock.jpg"/>
          <p:cNvPicPr>
            <a:picLocks noChangeAspect="1" noChangeArrowheads="1"/>
          </p:cNvPicPr>
          <p:nvPr/>
        </p:nvPicPr>
        <p:blipFill>
          <a:blip r:embed="rId2" cstate="print"/>
          <a:srcRect/>
          <a:stretch>
            <a:fillRect/>
          </a:stretch>
        </p:blipFill>
        <p:spPr bwMode="auto">
          <a:xfrm>
            <a:off x="762000" y="685800"/>
            <a:ext cx="2209800" cy="332447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4114800" y="947678"/>
            <a:ext cx="4572000" cy="2862322"/>
          </a:xfrm>
          <a:prstGeom prst="rect">
            <a:avLst/>
          </a:prstGeom>
          <a:noFill/>
        </p:spPr>
        <p:txBody>
          <a:bodyPr wrap="square" rtlCol="0">
            <a:spAutoFit/>
          </a:bodyPr>
          <a:lstStyle/>
          <a:p>
            <a:r>
              <a:rPr lang="en-US" b="1" dirty="0" err="1" smtClean="0"/>
              <a:t>Metalearning</a:t>
            </a:r>
            <a:r>
              <a:rPr lang="en-US" dirty="0" smtClean="0"/>
              <a:t> is being aware of taking control on one’s own learning. In order to do this one has to first understand the basics and phenomenon of learning.</a:t>
            </a:r>
          </a:p>
          <a:p>
            <a:endParaRPr lang="en-US" dirty="0" smtClean="0"/>
          </a:p>
          <a:p>
            <a:r>
              <a:rPr lang="en-US" dirty="0" smtClean="0"/>
              <a:t>The process of </a:t>
            </a:r>
            <a:r>
              <a:rPr lang="en-US" dirty="0" err="1" smtClean="0"/>
              <a:t>metalearning</a:t>
            </a:r>
            <a:r>
              <a:rPr lang="en-US" dirty="0" smtClean="0"/>
              <a:t> enables a person to more easily master complex tasks, such as those requiring tacit knowledge.</a:t>
            </a:r>
          </a:p>
          <a:p>
            <a:endParaRPr lang="en-US" sz="1200" dirty="0" smtClean="0"/>
          </a:p>
          <a:p>
            <a:r>
              <a:rPr lang="en-US" sz="1200" dirty="0" smtClean="0"/>
              <a:t>Biggs, J.B. (1985). The role of meta-learning in study process. </a:t>
            </a:r>
            <a:r>
              <a:rPr lang="en-US" sz="1200" i="1" dirty="0" smtClean="0"/>
              <a:t>British Journal of Educational Psychology</a:t>
            </a:r>
            <a:r>
              <a:rPr lang="en-US" sz="1200" dirty="0" smtClean="0"/>
              <a:t>, 55, 185-212</a:t>
            </a:r>
            <a:endParaRPr lang="en-US" sz="1200" dirty="0"/>
          </a:p>
        </p:txBody>
      </p:sp>
      <p:pic>
        <p:nvPicPr>
          <p:cNvPr id="13314" name="Picture 2" descr="C:\Users\Don\Documents\Pictures - iStock\iStock_000005809739XSmall.jpg"/>
          <p:cNvPicPr>
            <a:picLocks noChangeAspect="1" noChangeArrowheads="1"/>
          </p:cNvPicPr>
          <p:nvPr/>
        </p:nvPicPr>
        <p:blipFill>
          <a:blip r:embed="rId2" cstate="print"/>
          <a:srcRect/>
          <a:stretch>
            <a:fillRect/>
          </a:stretch>
        </p:blipFill>
        <p:spPr bwMode="auto">
          <a:xfrm>
            <a:off x="609600" y="762000"/>
            <a:ext cx="3349753" cy="33401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4114800" y="685800"/>
            <a:ext cx="4572000" cy="2400657"/>
          </a:xfrm>
          <a:prstGeom prst="rect">
            <a:avLst/>
          </a:prstGeom>
          <a:noFill/>
        </p:spPr>
        <p:txBody>
          <a:bodyPr wrap="square" rtlCol="0">
            <a:spAutoFit/>
          </a:bodyPr>
          <a:lstStyle/>
          <a:p>
            <a:r>
              <a:rPr lang="en-US" b="1" dirty="0" smtClean="0"/>
              <a:t>Metaphors </a:t>
            </a:r>
            <a:r>
              <a:rPr lang="en-US" dirty="0" smtClean="0"/>
              <a:t>can aid the transfer of tacit knowledge to explicit knowledge through the use of </a:t>
            </a:r>
            <a:r>
              <a:rPr lang="en-US" b="1" dirty="0" smtClean="0"/>
              <a:t>Externalization</a:t>
            </a:r>
            <a:r>
              <a:rPr lang="en-US" dirty="0" smtClean="0"/>
              <a:t>— The quintessential process of articulating tacit knowledge into explicit concepts through metaphors, analogies, concepts, hypothesis, or models. </a:t>
            </a:r>
          </a:p>
          <a:p>
            <a:endParaRPr lang="en-US" dirty="0" smtClean="0"/>
          </a:p>
          <a:p>
            <a:r>
              <a:rPr lang="en-US" sz="1200" dirty="0" err="1" smtClean="0"/>
              <a:t>Nonaka</a:t>
            </a:r>
            <a:r>
              <a:rPr lang="en-US" sz="1200" dirty="0" smtClean="0"/>
              <a:t>, I., Takeuchi, H. (1995). </a:t>
            </a:r>
            <a:r>
              <a:rPr lang="en-US" sz="1200" i="1" dirty="0" smtClean="0"/>
              <a:t>The Knowledge Creating Company</a:t>
            </a:r>
            <a:r>
              <a:rPr lang="en-US" sz="1200" dirty="0" smtClean="0"/>
              <a:t>. New York: Oxford University Press.</a:t>
            </a:r>
            <a:endParaRPr lang="en-US" sz="1200" dirty="0"/>
          </a:p>
        </p:txBody>
      </p:sp>
      <p:pic>
        <p:nvPicPr>
          <p:cNvPr id="14339" name="Picture 3" descr="C:\Users\Don\Documents\Pictures - iStock\iStock_000012012552small.png"/>
          <p:cNvPicPr>
            <a:picLocks noChangeAspect="1" noChangeArrowheads="1"/>
          </p:cNvPicPr>
          <p:nvPr/>
        </p:nvPicPr>
        <p:blipFill>
          <a:blip r:embed="rId2" cstate="print"/>
          <a:srcRect/>
          <a:stretch>
            <a:fillRect/>
          </a:stretch>
        </p:blipFill>
        <p:spPr bwMode="auto">
          <a:xfrm>
            <a:off x="381000" y="762000"/>
            <a:ext cx="3432432" cy="2286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362" name="Picture 2" descr="C:\Users\Don\Documents\Pictures - iStock\iStock_000009696608XSmall.jpg"/>
          <p:cNvPicPr>
            <a:picLocks noChangeAspect="1" noChangeArrowheads="1"/>
          </p:cNvPicPr>
          <p:nvPr/>
        </p:nvPicPr>
        <p:blipFill>
          <a:blip r:embed="rId2" cstate="print"/>
          <a:srcRect/>
          <a:stretch>
            <a:fillRect/>
          </a:stretch>
        </p:blipFill>
        <p:spPr bwMode="auto">
          <a:xfrm>
            <a:off x="381000" y="914400"/>
            <a:ext cx="4114800" cy="3086100"/>
          </a:xfrm>
          <a:prstGeom prst="rect">
            <a:avLst/>
          </a:prstGeom>
          <a:noFill/>
        </p:spPr>
      </p:pic>
      <p:sp>
        <p:nvSpPr>
          <p:cNvPr id="3" name="TextBox 2"/>
          <p:cNvSpPr txBox="1"/>
          <p:nvPr/>
        </p:nvSpPr>
        <p:spPr>
          <a:xfrm>
            <a:off x="4114800" y="685800"/>
            <a:ext cx="4572000" cy="3200876"/>
          </a:xfrm>
          <a:prstGeom prst="rect">
            <a:avLst/>
          </a:prstGeom>
          <a:noFill/>
        </p:spPr>
        <p:txBody>
          <a:bodyPr wrap="square" rtlCol="0">
            <a:spAutoFit/>
          </a:bodyPr>
          <a:lstStyle/>
          <a:p>
            <a:r>
              <a:rPr lang="en-US" sz="1600" b="1" dirty="0" smtClean="0"/>
              <a:t>Reflection</a:t>
            </a:r>
            <a:r>
              <a:rPr lang="en-US" sz="1600" dirty="0" smtClean="0"/>
              <a:t> is thinking for an extended period by linking recent experiences to earlier ones in order to promote a more complex and interrelated mental schema. The thinking involves looking for commonalities, differences, and interrelations beyond their superficial elements. The goal is to develop higher order thinking skills. Dewey thought of reflection as a form of problem solving that chained several ideas together by linking each idea with its predecessor in order to resolve an issue. </a:t>
            </a:r>
          </a:p>
          <a:p>
            <a:endParaRPr lang="en-US" dirty="0" smtClean="0"/>
          </a:p>
          <a:p>
            <a:r>
              <a:rPr lang="en-US" sz="1200" dirty="0" smtClean="0"/>
              <a:t>Dewey, J. (1933). How We Think: A Restatement of the Relation of Reflective Thinking to the Educative Process. Boston: D.C. Heath.</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4114800" y="685800"/>
            <a:ext cx="4572000" cy="2862322"/>
          </a:xfrm>
          <a:prstGeom prst="rect">
            <a:avLst/>
          </a:prstGeom>
          <a:noFill/>
        </p:spPr>
        <p:txBody>
          <a:bodyPr wrap="square" rtlCol="0">
            <a:spAutoFit/>
          </a:bodyPr>
          <a:lstStyle/>
          <a:p>
            <a:r>
              <a:rPr lang="en-US" b="1" dirty="0" smtClean="0"/>
              <a:t>Story Telling and Narratives </a:t>
            </a:r>
            <a:r>
              <a:rPr lang="en-US" dirty="0" smtClean="0"/>
              <a:t>are means of sharing experiences to create tacit knowledge, such as shared mental models and technical skills. </a:t>
            </a:r>
          </a:p>
          <a:p>
            <a:r>
              <a:rPr lang="en-US" sz="1200" dirty="0" err="1" smtClean="0"/>
              <a:t>Nonaka</a:t>
            </a:r>
            <a:r>
              <a:rPr lang="en-US" sz="1200" dirty="0" smtClean="0"/>
              <a:t>, I., Takeuchi, H. (1995). </a:t>
            </a:r>
            <a:r>
              <a:rPr lang="en-US" sz="1200" i="1" dirty="0" smtClean="0"/>
              <a:t>The Knowledge Creating Company</a:t>
            </a:r>
            <a:r>
              <a:rPr lang="en-US" sz="1200" dirty="0" smtClean="0"/>
              <a:t>. New York: Oxford University Press.</a:t>
            </a:r>
          </a:p>
          <a:p>
            <a:endParaRPr lang="en-US" sz="1200" dirty="0" smtClean="0"/>
          </a:p>
          <a:p>
            <a:r>
              <a:rPr lang="en-US" dirty="0" smtClean="0"/>
              <a:t>A narrative is a constructive format (as a work of speech, writing, song, film, television, video games, photography or theatre) that describes a sequence of non-fictional or fictional events.</a:t>
            </a:r>
          </a:p>
        </p:txBody>
      </p:sp>
      <p:pic>
        <p:nvPicPr>
          <p:cNvPr id="16387" name="Picture 3" descr="C:\Users\Don\Documents\Pictures Two\satellite_transmission_system-small.png"/>
          <p:cNvPicPr>
            <a:picLocks noChangeAspect="1" noChangeArrowheads="1"/>
          </p:cNvPicPr>
          <p:nvPr/>
        </p:nvPicPr>
        <p:blipFill>
          <a:blip r:embed="rId2" cstate="print"/>
          <a:srcRect/>
          <a:stretch>
            <a:fillRect/>
          </a:stretch>
        </p:blipFill>
        <p:spPr bwMode="auto">
          <a:xfrm>
            <a:off x="762000" y="898093"/>
            <a:ext cx="2971800" cy="245470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3657600" y="916900"/>
            <a:ext cx="4953000" cy="2893100"/>
          </a:xfrm>
          <a:prstGeom prst="rect">
            <a:avLst/>
          </a:prstGeom>
          <a:noFill/>
        </p:spPr>
        <p:txBody>
          <a:bodyPr wrap="square" rtlCol="0">
            <a:spAutoFit/>
          </a:bodyPr>
          <a:lstStyle/>
          <a:p>
            <a:r>
              <a:rPr lang="en-US" b="1" dirty="0" smtClean="0"/>
              <a:t>Explicit knowledge</a:t>
            </a:r>
            <a:r>
              <a:rPr lang="en-US" dirty="0" smtClean="0"/>
              <a:t> can normally be transmitted or taught to others by being articulated into 1) formal language, such as grammatical statements, mathematical expressions, or specifications; and 2) images, such as drawings, symbols, or pictures. </a:t>
            </a:r>
          </a:p>
          <a:p>
            <a:endParaRPr lang="en-US" dirty="0" smtClean="0"/>
          </a:p>
          <a:p>
            <a:r>
              <a:rPr lang="en-US" dirty="0" smtClean="0"/>
              <a:t>It can normally be processed by a computer, transmitted electronically, or stored in databases.</a:t>
            </a:r>
          </a:p>
          <a:p>
            <a:endParaRPr lang="en-US" dirty="0" smtClean="0"/>
          </a:p>
          <a:p>
            <a:r>
              <a:rPr lang="en-US" sz="1000" dirty="0" err="1" smtClean="0"/>
              <a:t>Nonaka</a:t>
            </a:r>
            <a:r>
              <a:rPr lang="en-US" sz="1000" dirty="0" smtClean="0"/>
              <a:t>, I., Takeuchi, H. (1995). </a:t>
            </a:r>
            <a:r>
              <a:rPr lang="en-US" sz="1000" i="1" dirty="0" smtClean="0"/>
              <a:t>The Knowledge-Creating Company: How Japanese Companies Create the Dynamics of Innovation</a:t>
            </a:r>
            <a:r>
              <a:rPr lang="en-US" sz="1000" dirty="0" smtClean="0"/>
              <a:t>. New York: Oxford University Press.</a:t>
            </a:r>
          </a:p>
        </p:txBody>
      </p:sp>
      <p:pic>
        <p:nvPicPr>
          <p:cNvPr id="2050" name="Picture 2" descr="C:\Users\Don\Documents\Performance Site\knowledge\postit_notes_lady.jpg"/>
          <p:cNvPicPr>
            <a:picLocks noChangeAspect="1" noChangeArrowheads="1"/>
          </p:cNvPicPr>
          <p:nvPr/>
        </p:nvPicPr>
        <p:blipFill>
          <a:blip r:embed="rId2" cstate="print"/>
          <a:srcRect/>
          <a:stretch>
            <a:fillRect/>
          </a:stretch>
        </p:blipFill>
        <p:spPr bwMode="auto">
          <a:xfrm>
            <a:off x="1066800" y="838200"/>
            <a:ext cx="2381250" cy="31432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075" name="Picture 3" descr="C:\Users\Don\Documents\Performance Site\knowledge\prepare.jpg"/>
          <p:cNvPicPr>
            <a:picLocks noChangeAspect="1" noChangeArrowheads="1"/>
          </p:cNvPicPr>
          <p:nvPr/>
        </p:nvPicPr>
        <p:blipFill>
          <a:blip r:embed="rId2" cstate="print"/>
          <a:srcRect/>
          <a:stretch>
            <a:fillRect/>
          </a:stretch>
        </p:blipFill>
        <p:spPr bwMode="auto">
          <a:xfrm>
            <a:off x="152400" y="1066800"/>
            <a:ext cx="4016566" cy="2667000"/>
          </a:xfrm>
          <a:prstGeom prst="rect">
            <a:avLst/>
          </a:prstGeom>
          <a:noFill/>
        </p:spPr>
      </p:pic>
      <p:sp>
        <p:nvSpPr>
          <p:cNvPr id="4" name="TextBox 3"/>
          <p:cNvSpPr txBox="1"/>
          <p:nvPr/>
        </p:nvSpPr>
        <p:spPr>
          <a:xfrm>
            <a:off x="4114800" y="685800"/>
            <a:ext cx="4572000" cy="3323987"/>
          </a:xfrm>
          <a:prstGeom prst="rect">
            <a:avLst/>
          </a:prstGeom>
          <a:noFill/>
        </p:spPr>
        <p:txBody>
          <a:bodyPr wrap="square" rtlCol="0">
            <a:spAutoFit/>
          </a:bodyPr>
          <a:lstStyle/>
          <a:p>
            <a:r>
              <a:rPr lang="en-US" b="1" dirty="0" smtClean="0"/>
              <a:t>Information Harvesting </a:t>
            </a:r>
            <a:r>
              <a:rPr lang="en-US" dirty="0" smtClean="0"/>
              <a:t>is often the beginning of a learning episode in order to provide the learner with a basic foundation. During the gathering process the learner stores and organizes most of the information by LATCH (Location, Alphabet, Time, Category, or Hierarchy), which has a lot of versatility. For example, a youngster with a toy car collection may sort them by color, make, type, size, type of play, or a dozen other divisions.</a:t>
            </a:r>
          </a:p>
          <a:p>
            <a:endParaRPr lang="en-US" dirty="0" smtClean="0"/>
          </a:p>
          <a:p>
            <a:r>
              <a:rPr lang="en-US" sz="1200" dirty="0" err="1" smtClean="0"/>
              <a:t>Wurman</a:t>
            </a:r>
            <a:r>
              <a:rPr lang="en-US" sz="1200" dirty="0" smtClean="0"/>
              <a:t>, S. (2001). </a:t>
            </a:r>
            <a:r>
              <a:rPr lang="en-US" sz="1200" i="1" dirty="0" smtClean="0"/>
              <a:t>Information Anxiety 2 </a:t>
            </a:r>
            <a:r>
              <a:rPr lang="en-US" sz="1200" dirty="0" smtClean="0"/>
              <a:t>Indianapolis: </a:t>
            </a:r>
            <a:r>
              <a:rPr lang="en-US" sz="1200" dirty="0" err="1" smtClean="0"/>
              <a:t>Que</a:t>
            </a:r>
            <a:r>
              <a:rPr lang="en-US" sz="1200" dirty="0" smtClean="0"/>
              <a:t>)</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00" name="Picture 4"/>
          <p:cNvPicPr>
            <a:picLocks noChangeAspect="1" noChangeArrowheads="1"/>
          </p:cNvPicPr>
          <p:nvPr/>
        </p:nvPicPr>
        <p:blipFill>
          <a:blip r:embed="rId2" cstate="print"/>
          <a:srcRect/>
          <a:stretch>
            <a:fillRect/>
          </a:stretch>
        </p:blipFill>
        <p:spPr bwMode="auto">
          <a:xfrm>
            <a:off x="3733800" y="1029920"/>
            <a:ext cx="4876800" cy="2888090"/>
          </a:xfrm>
          <a:prstGeom prst="rect">
            <a:avLst/>
          </a:prstGeom>
          <a:noFill/>
          <a:ln w="9525">
            <a:noFill/>
            <a:miter lim="800000"/>
            <a:headEnd/>
            <a:tailEnd/>
          </a:ln>
        </p:spPr>
      </p:pic>
      <p:sp>
        <p:nvSpPr>
          <p:cNvPr id="9" name="Rectangle 8"/>
          <p:cNvSpPr/>
          <p:nvPr/>
        </p:nvSpPr>
        <p:spPr>
          <a:xfrm>
            <a:off x="3810000" y="3935901"/>
            <a:ext cx="4800600" cy="246221"/>
          </a:xfrm>
          <a:prstGeom prst="rect">
            <a:avLst/>
          </a:prstGeom>
        </p:spPr>
        <p:txBody>
          <a:bodyPr wrap="square">
            <a:spAutoFit/>
          </a:bodyPr>
          <a:lstStyle/>
          <a:p>
            <a:r>
              <a:rPr lang="en-US" sz="1000" dirty="0" smtClean="0"/>
              <a:t>Laird D. (1985). </a:t>
            </a:r>
            <a:r>
              <a:rPr lang="en-US" sz="1000" i="1" dirty="0" smtClean="0"/>
              <a:t>Approaches to Training and Development</a:t>
            </a:r>
            <a:r>
              <a:rPr lang="en-US" sz="1000" dirty="0" smtClean="0"/>
              <a:t>. Reading, MA: Addison-Wesley. </a:t>
            </a:r>
            <a:endParaRPr lang="en-US" sz="1000" dirty="0"/>
          </a:p>
        </p:txBody>
      </p:sp>
      <p:sp>
        <p:nvSpPr>
          <p:cNvPr id="6" name="Rectangle 5"/>
          <p:cNvSpPr/>
          <p:nvPr/>
        </p:nvSpPr>
        <p:spPr>
          <a:xfrm>
            <a:off x="4648200" y="542278"/>
            <a:ext cx="3098797" cy="369332"/>
          </a:xfrm>
          <a:prstGeom prst="rect">
            <a:avLst/>
          </a:prstGeom>
        </p:spPr>
        <p:txBody>
          <a:bodyPr wrap="none">
            <a:spAutoFit/>
          </a:bodyPr>
          <a:lstStyle/>
          <a:p>
            <a:r>
              <a:rPr lang="en-US" b="1" dirty="0" smtClean="0"/>
              <a:t>Active Learning Process Model</a:t>
            </a:r>
            <a:endParaRPr lang="en-US" b="1" dirty="0"/>
          </a:p>
        </p:txBody>
      </p:sp>
      <p:sp>
        <p:nvSpPr>
          <p:cNvPr id="7" name="TextBox 6"/>
          <p:cNvSpPr txBox="1"/>
          <p:nvPr/>
        </p:nvSpPr>
        <p:spPr>
          <a:xfrm>
            <a:off x="457200" y="1550075"/>
            <a:ext cx="2895600" cy="2031325"/>
          </a:xfrm>
          <a:prstGeom prst="rect">
            <a:avLst/>
          </a:prstGeom>
          <a:noFill/>
        </p:spPr>
        <p:txBody>
          <a:bodyPr wrap="square" rtlCol="0">
            <a:spAutoFit/>
          </a:bodyPr>
          <a:lstStyle/>
          <a:p>
            <a:r>
              <a:rPr lang="en-US" dirty="0" smtClean="0"/>
              <a:t>As shown in this process model, </a:t>
            </a:r>
            <a:r>
              <a:rPr lang="en-US" b="1" dirty="0" smtClean="0"/>
              <a:t>Active Learning </a:t>
            </a:r>
            <a:r>
              <a:rPr lang="en-US" dirty="0" smtClean="0"/>
              <a:t>means the learners are not only responsible for the actual learning, but also involved in the design of the learning process itself.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2133600" y="685800"/>
            <a:ext cx="6553200" cy="3416320"/>
          </a:xfrm>
          <a:prstGeom prst="rect">
            <a:avLst/>
          </a:prstGeom>
          <a:noFill/>
        </p:spPr>
        <p:txBody>
          <a:bodyPr wrap="square" rtlCol="0">
            <a:spAutoFit/>
          </a:bodyPr>
          <a:lstStyle/>
          <a:p>
            <a:r>
              <a:rPr lang="en-US" b="1" dirty="0" smtClean="0"/>
              <a:t>Lectures</a:t>
            </a:r>
            <a:r>
              <a:rPr lang="en-US" dirty="0" smtClean="0"/>
              <a:t> can be an effective and efficient method to depart knowledge. Studies have found them to be just as effective as other methods, such as group </a:t>
            </a:r>
            <a:r>
              <a:rPr lang="en-US" dirty="0" smtClean="0"/>
              <a:t>discussions, </a:t>
            </a:r>
            <a:r>
              <a:rPr lang="en-US" dirty="0" smtClean="0"/>
              <a:t>when it comes to instructing </a:t>
            </a:r>
            <a:r>
              <a:rPr lang="en-US" i="1" dirty="0" smtClean="0"/>
              <a:t>declarative knowledge</a:t>
            </a:r>
            <a:r>
              <a:rPr lang="en-US" dirty="0" smtClean="0"/>
              <a:t> (knowing “that”), as opposed to </a:t>
            </a:r>
            <a:r>
              <a:rPr lang="en-US" i="1" dirty="0" smtClean="0"/>
              <a:t>procedural knowledge</a:t>
            </a:r>
            <a:r>
              <a:rPr lang="en-US" dirty="0" smtClean="0"/>
              <a:t> (knowing “how”).</a:t>
            </a:r>
          </a:p>
          <a:p>
            <a:endParaRPr lang="en-US" sz="1200" dirty="0" smtClean="0"/>
          </a:p>
          <a:p>
            <a:r>
              <a:rPr lang="en-US" sz="1200" dirty="0" err="1" smtClean="0"/>
              <a:t>Pascarella</a:t>
            </a:r>
            <a:r>
              <a:rPr lang="en-US" sz="1200" dirty="0" smtClean="0"/>
              <a:t>, E. T., </a:t>
            </a:r>
            <a:r>
              <a:rPr lang="en-US" sz="1200" dirty="0" err="1" smtClean="0"/>
              <a:t>Terenzini</a:t>
            </a:r>
            <a:r>
              <a:rPr lang="en-US" sz="1200" dirty="0" smtClean="0"/>
              <a:t>, P. T. (1991). </a:t>
            </a:r>
            <a:r>
              <a:rPr lang="en-US" sz="1200" i="1" dirty="0" smtClean="0"/>
              <a:t>How College Affects Students</a:t>
            </a:r>
            <a:r>
              <a:rPr lang="en-US" sz="1200" dirty="0" smtClean="0"/>
              <a:t>. San Francisco: </a:t>
            </a:r>
            <a:r>
              <a:rPr lang="en-US" sz="1200" dirty="0" err="1" smtClean="0"/>
              <a:t>Jossey</a:t>
            </a:r>
            <a:r>
              <a:rPr lang="en-US" sz="1200" dirty="0" smtClean="0"/>
              <a:t> Bass.</a:t>
            </a:r>
          </a:p>
          <a:p>
            <a:endParaRPr lang="en-US" sz="1200" dirty="0" smtClean="0"/>
          </a:p>
          <a:p>
            <a:r>
              <a:rPr lang="en-US" dirty="0" smtClean="0"/>
              <a:t>However, the learning environment needs to remain a place for active learning, </a:t>
            </a:r>
            <a:r>
              <a:rPr lang="en-US" dirty="0" smtClean="0"/>
              <a:t>when possible </a:t>
            </a:r>
            <a:r>
              <a:rPr lang="en-US" dirty="0" smtClean="0"/>
              <a:t>put the lecture in an audio file, such as mp3, for portability (known as “flipping the classroom</a:t>
            </a:r>
            <a:r>
              <a:rPr lang="en-US" dirty="0" smtClean="0"/>
              <a:t>”: </a:t>
            </a:r>
            <a:r>
              <a:rPr lang="en-US" dirty="0" smtClean="0"/>
              <a:t>assigning lectures as out-of-class work and performing active learning in class en route to learner-led mastery).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76250" y="1190625"/>
            <a:ext cx="1428750" cy="22383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3276600" y="609600"/>
            <a:ext cx="5410200" cy="3416320"/>
          </a:xfrm>
          <a:prstGeom prst="rect">
            <a:avLst/>
          </a:prstGeom>
          <a:noFill/>
        </p:spPr>
        <p:txBody>
          <a:bodyPr wrap="square" rtlCol="0">
            <a:spAutoFit/>
          </a:bodyPr>
          <a:lstStyle/>
          <a:p>
            <a:r>
              <a:rPr lang="en-US" sz="1600" b="1" dirty="0" smtClean="0"/>
              <a:t>Modeling</a:t>
            </a:r>
            <a:r>
              <a:rPr lang="en-US" sz="1600" dirty="0" smtClean="0"/>
              <a:t> is often referred to as “social learning theory” as it emphasizes the role of vicarious experience (observation) of people impacting people (models). Modeling has several effects on learners (it is not merely “imitation”):</a:t>
            </a:r>
          </a:p>
          <a:p>
            <a:pPr>
              <a:buFont typeface="Arial" pitchFamily="34" charset="0"/>
              <a:buChar char="•"/>
            </a:pPr>
            <a:r>
              <a:rPr lang="en-US" sz="1400" dirty="0" smtClean="0"/>
              <a:t>Acquisition - New responses are learned by observing the model.</a:t>
            </a:r>
          </a:p>
          <a:p>
            <a:pPr>
              <a:buFont typeface="Arial" pitchFamily="34" charset="0"/>
              <a:buChar char="•"/>
            </a:pPr>
            <a:r>
              <a:rPr lang="en-US" sz="1400" dirty="0" smtClean="0"/>
              <a:t>Inhibition - A response that otherwise may be made is changed when the observer sees a model being punished.</a:t>
            </a:r>
          </a:p>
          <a:p>
            <a:pPr>
              <a:buFont typeface="Arial" pitchFamily="34" charset="0"/>
              <a:buChar char="•"/>
            </a:pPr>
            <a:r>
              <a:rPr lang="en-US" sz="1400" dirty="0" err="1" smtClean="0"/>
              <a:t>Disinhibition</a:t>
            </a:r>
            <a:r>
              <a:rPr lang="en-US" sz="1400" dirty="0" smtClean="0"/>
              <a:t> - A reduction in fear by observing a model's behavior go unpunished in a feared activity.</a:t>
            </a:r>
          </a:p>
          <a:p>
            <a:pPr>
              <a:buFont typeface="Arial" pitchFamily="34" charset="0"/>
              <a:buChar char="•"/>
            </a:pPr>
            <a:r>
              <a:rPr lang="en-US" sz="1400" dirty="0" smtClean="0"/>
              <a:t>Facilitation - A model elicits from an observer a response that has already been learned.</a:t>
            </a:r>
          </a:p>
          <a:p>
            <a:pPr>
              <a:buFont typeface="Arial" pitchFamily="34" charset="0"/>
              <a:buChar char="•"/>
            </a:pPr>
            <a:r>
              <a:rPr lang="en-US" sz="1400" dirty="0" smtClean="0"/>
              <a:t>Creativity - Observing several models performing and then adapting a combination of characteristics or styles.</a:t>
            </a:r>
          </a:p>
          <a:p>
            <a:endParaRPr lang="en-US" sz="1400" dirty="0" smtClean="0"/>
          </a:p>
          <a:p>
            <a:r>
              <a:rPr lang="en-US" sz="1200" dirty="0" err="1" smtClean="0"/>
              <a:t>Bandura</a:t>
            </a:r>
            <a:r>
              <a:rPr lang="en-US" sz="1200" dirty="0" smtClean="0"/>
              <a:t>, A. (1997). </a:t>
            </a:r>
            <a:r>
              <a:rPr lang="en-US" sz="1200" i="1" dirty="0" smtClean="0"/>
              <a:t>Social Learning Theory</a:t>
            </a:r>
            <a:r>
              <a:rPr lang="en-US" sz="1200" dirty="0" smtClean="0"/>
              <a:t>. Englewood Cliffs, NJ: Prentice Hall.</a:t>
            </a:r>
            <a:endParaRPr lang="en-US" sz="1200" dirty="0"/>
          </a:p>
        </p:txBody>
      </p:sp>
      <p:pic>
        <p:nvPicPr>
          <p:cNvPr id="2051" name="Picture 3" descr="C:\Users\Don\Documents\Pictures - iStock\iStock_000006373907XSmall.jpg"/>
          <p:cNvPicPr>
            <a:picLocks noChangeAspect="1" noChangeArrowheads="1"/>
          </p:cNvPicPr>
          <p:nvPr/>
        </p:nvPicPr>
        <p:blipFill>
          <a:blip r:embed="rId2" cstate="print"/>
          <a:srcRect/>
          <a:stretch>
            <a:fillRect/>
          </a:stretch>
        </p:blipFill>
        <p:spPr bwMode="auto">
          <a:xfrm>
            <a:off x="304800" y="1219200"/>
            <a:ext cx="2988281" cy="1981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075" name="Picture 3" descr="C:\Users\Don\Documents\Pictures - iStock\iStock_000008775483Small.jpg"/>
          <p:cNvPicPr>
            <a:picLocks noChangeAspect="1" noChangeArrowheads="1"/>
          </p:cNvPicPr>
          <p:nvPr/>
        </p:nvPicPr>
        <p:blipFill>
          <a:blip r:embed="rId2" cstate="print">
            <a:lum contrast="6000"/>
          </a:blip>
          <a:srcRect/>
          <a:stretch>
            <a:fillRect/>
          </a:stretch>
        </p:blipFill>
        <p:spPr bwMode="auto">
          <a:xfrm>
            <a:off x="381000" y="3124200"/>
            <a:ext cx="1219200" cy="914400"/>
          </a:xfrm>
          <a:prstGeom prst="rect">
            <a:avLst/>
          </a:prstGeom>
          <a:noFill/>
        </p:spPr>
      </p:pic>
      <p:sp>
        <p:nvSpPr>
          <p:cNvPr id="5" name="TextBox 4"/>
          <p:cNvSpPr txBox="1"/>
          <p:nvPr/>
        </p:nvSpPr>
        <p:spPr>
          <a:xfrm>
            <a:off x="1143000" y="685800"/>
            <a:ext cx="7543800" cy="3293209"/>
          </a:xfrm>
          <a:prstGeom prst="rect">
            <a:avLst/>
          </a:prstGeom>
          <a:noFill/>
        </p:spPr>
        <p:txBody>
          <a:bodyPr wrap="square" rtlCol="0">
            <a:spAutoFit/>
          </a:bodyPr>
          <a:lstStyle/>
          <a:p>
            <a:r>
              <a:rPr lang="en-US" sz="1600" dirty="0" smtClean="0"/>
              <a:t>     Marshall McLuhan called audio a </a:t>
            </a:r>
            <a:r>
              <a:rPr lang="en-US" sz="1600" i="1" dirty="0" smtClean="0"/>
              <a:t>hot</a:t>
            </a:r>
            <a:r>
              <a:rPr lang="en-US" sz="1600" dirty="0" smtClean="0"/>
              <a:t> medium in that it extends one single sense in </a:t>
            </a:r>
            <a:r>
              <a:rPr lang="en-US" sz="1600" i="1" dirty="0" smtClean="0"/>
              <a:t>high definition</a:t>
            </a:r>
            <a:r>
              <a:rPr lang="en-US" sz="1600" dirty="0" smtClean="0"/>
              <a:t> (filled with data). Thus, a photograph has high definition, while a sketch or cartoon normally has low definition. Low definition media invites participation as you have to fill in the missing pieces.</a:t>
            </a:r>
          </a:p>
          <a:p>
            <a:r>
              <a:rPr lang="en-US" sz="1600" dirty="0" smtClean="0"/>
              <a:t>     High definition media creates a private experience, such as viewing a photograph or listening to an iPod. A book is normally high-definition. It can provide even more data than listening as most people read faster than a good speaker can talk. Yet the context is quite different. When you have a thought while </a:t>
            </a:r>
            <a:r>
              <a:rPr lang="en-US" sz="1600" b="1" dirty="0" smtClean="0"/>
              <a:t>reading</a:t>
            </a:r>
            <a:r>
              <a:rPr lang="en-US" sz="1600" dirty="0" smtClean="0"/>
              <a:t>, you pause, reflect, and then continue reading. The data simply comes too fast to try to do both reading and reflecting at the same time. If one tries to do another task while reading, the mind tends to zone out to what is known as mindless reading.</a:t>
            </a:r>
          </a:p>
          <a:p>
            <a:endParaRPr lang="en-US" dirty="0" smtClean="0"/>
          </a:p>
          <a:p>
            <a:r>
              <a:rPr lang="en-US" sz="1400" dirty="0" smtClean="0"/>
              <a:t>McLuhan, M. (1964). </a:t>
            </a:r>
            <a:r>
              <a:rPr lang="en-US" sz="1400" i="1" dirty="0" smtClean="0"/>
              <a:t>Understanding Media: The Extensions of Man</a:t>
            </a:r>
            <a:r>
              <a:rPr lang="en-US" sz="1400" dirty="0" smtClean="0"/>
              <a:t>. Massachusetts: First MIT Press.</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3733800" y="685800"/>
            <a:ext cx="4953000" cy="3323987"/>
          </a:xfrm>
          <a:prstGeom prst="rect">
            <a:avLst/>
          </a:prstGeom>
          <a:noFill/>
        </p:spPr>
        <p:txBody>
          <a:bodyPr wrap="square" rtlCol="0">
            <a:spAutoFit/>
          </a:bodyPr>
          <a:lstStyle/>
          <a:p>
            <a:r>
              <a:rPr lang="en-US" b="1" dirty="0" smtClean="0"/>
              <a:t>Performance-Based Learning (PBL) </a:t>
            </a:r>
            <a:r>
              <a:rPr lang="en-US" dirty="0" smtClean="0"/>
              <a:t>achieves a balanced approach by extending traditional fact-and-skill instruction. PBL is not a curriculum design as you decide what to train, but rather a better way to deliver curriculum. Authentic tasks are rooted in the curriculum, thus based on what already works for trainers. Assignments are more authentic and meaningful as learning is based on “performing it” rather than “knowing it.”</a:t>
            </a:r>
          </a:p>
          <a:p>
            <a:endParaRPr lang="en-US" sz="1200" dirty="0" smtClean="0"/>
          </a:p>
          <a:p>
            <a:r>
              <a:rPr lang="en-US" sz="1200" dirty="0" smtClean="0"/>
              <a:t>Educators in Connecticut's </a:t>
            </a:r>
            <a:r>
              <a:rPr lang="en-US" sz="1200" dirty="0" err="1" smtClean="0"/>
              <a:t>Pomperaug</a:t>
            </a:r>
            <a:r>
              <a:rPr lang="en-US" sz="1200" dirty="0" smtClean="0"/>
              <a:t> Regional School District 15. (1996). </a:t>
            </a:r>
            <a:r>
              <a:rPr lang="en-US" sz="1200" i="1" dirty="0" smtClean="0"/>
              <a:t>A Teacher's Guide to Performance-Based Learning and Assessment</a:t>
            </a:r>
            <a:r>
              <a:rPr lang="en-US" sz="1200" dirty="0" smtClean="0"/>
              <a:t>. Hibbard, M. (</a:t>
            </a:r>
            <a:r>
              <a:rPr lang="en-US" sz="1200" dirty="0" err="1" smtClean="0"/>
              <a:t>ed</a:t>
            </a:r>
            <a:r>
              <a:rPr lang="en-US" sz="1200" dirty="0" smtClean="0"/>
              <a:t>). VA: ASCD.</a:t>
            </a:r>
            <a:endParaRPr lang="en-US" sz="1200" dirty="0"/>
          </a:p>
        </p:txBody>
      </p:sp>
      <p:pic>
        <p:nvPicPr>
          <p:cNvPr id="4098" name="Picture 2" descr="C:\Users\Don\Documents\Pictures - iStock\iStock_000008479880Small.jpg"/>
          <p:cNvPicPr>
            <a:picLocks noChangeAspect="1" noChangeArrowheads="1"/>
          </p:cNvPicPr>
          <p:nvPr/>
        </p:nvPicPr>
        <p:blipFill>
          <a:blip r:embed="rId2" cstate="print"/>
          <a:srcRect/>
          <a:stretch>
            <a:fillRect/>
          </a:stretch>
        </p:blipFill>
        <p:spPr bwMode="auto">
          <a:xfrm>
            <a:off x="990600" y="838199"/>
            <a:ext cx="2057400" cy="3081367"/>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20&quot;&gt;&lt;property id=&quot;20148&quot; value=&quot;5&quot;/&gt;&lt;property id=&quot;20300&quot; value=&quot;Slide 2&quot;/&gt;&lt;property id=&quot;20307&quot; value=&quot;257&quot;/&gt;&lt;/object&gt;&lt;object type=&quot;3&quot; unique_id=&quot;10047&quot;&gt;&lt;property id=&quot;20148&quot; value=&quot;5&quot;/&gt;&lt;property id=&quot;20300&quot; value=&quot;Slide 4&quot;/&gt;&lt;property id=&quot;20307&quot; value=&quot;259&quot;/&gt;&lt;/object&gt;&lt;object type=&quot;3&quot; unique_id=&quot;10078&quot;&gt;&lt;property id=&quot;20148&quot; value=&quot;5&quot;/&gt;&lt;property id=&quot;20300&quot; value=&quot;Slide 3&quot;/&gt;&lt;property id=&quot;20307&quot; value=&quot;260&quot;/&gt;&lt;/object&gt;&lt;object type=&quot;3&quot; unique_id=&quot;10098&quot;&gt;&lt;property id=&quot;20148&quot; value=&quot;5&quot;/&gt;&lt;property id=&quot;20300&quot; value=&quot;Slide 5&quot;/&gt;&lt;property id=&quot;20307&quot; value=&quot;261&quot;/&gt;&lt;/object&gt;&lt;object type=&quot;3&quot; unique_id=&quot;10141&quot;&gt;&lt;property id=&quot;20148&quot; value=&quot;5&quot;/&gt;&lt;property id=&quot;20300&quot; value=&quot;Slide 6&quot;/&gt;&lt;property id=&quot;20307&quot; value=&quot;262&quot;/&gt;&lt;/object&gt;&lt;object type=&quot;3&quot; unique_id=&quot;10182&quot;&gt;&lt;property id=&quot;20148&quot; value=&quot;5&quot;/&gt;&lt;property id=&quot;20300&quot; value=&quot;Slide 7&quot;/&gt;&lt;property id=&quot;20307&quot; value=&quot;263&quot;/&gt;&lt;/object&gt;&lt;object type=&quot;3&quot; unique_id=&quot;10210&quot;&gt;&lt;property id=&quot;20148&quot; value=&quot;5&quot;/&gt;&lt;property id=&quot;20300&quot; value=&quot;Slide 8&quot;/&gt;&lt;property id=&quot;20307&quot; value=&quot;264&quot;/&gt;&lt;/object&gt;&lt;object type=&quot;3&quot; unique_id=&quot;10261&quot;&gt;&lt;property id=&quot;20148&quot; value=&quot;5&quot;/&gt;&lt;property id=&quot;20300&quot; value=&quot;Slide 24&quot;/&gt;&lt;property id=&quot;20307&quot; value=&quot;265&quot;/&gt;&lt;/object&gt;&lt;object type=&quot;3&quot; unique_id=&quot;10295&quot;&gt;&lt;property id=&quot;20148&quot; value=&quot;5&quot;/&gt;&lt;property id=&quot;20300&quot; value=&quot;Slide 9&quot;/&gt;&lt;property id=&quot;20307&quot; value=&quot;266&quot;/&gt;&lt;/object&gt;&lt;object type=&quot;3&quot; unique_id=&quot;10344&quot;&gt;&lt;property id=&quot;20148&quot; value=&quot;5&quot;/&gt;&lt;property id=&quot;20300&quot; value=&quot;Slide 10&quot;/&gt;&lt;property id=&quot;20307&quot; value=&quot;267&quot;/&gt;&lt;/object&gt;&lt;object type=&quot;3&quot; unique_id=&quot;10345&quot;&gt;&lt;property id=&quot;20148&quot; value=&quot;5&quot;/&gt;&lt;property id=&quot;20300&quot; value=&quot;Slide 11&quot;/&gt;&lt;property id=&quot;20307&quot; value=&quot;268&quot;/&gt;&lt;/object&gt;&lt;object type=&quot;3&quot; unique_id=&quot;10388&quot;&gt;&lt;property id=&quot;20148&quot; value=&quot;5&quot;/&gt;&lt;property id=&quot;20300&quot; value=&quot;Slide 12&quot;/&gt;&lt;property id=&quot;20307&quot; value=&quot;269&quot;/&gt;&lt;/object&gt;&lt;object type=&quot;3&quot; unique_id=&quot;10434&quot;&gt;&lt;property id=&quot;20148&quot; value=&quot;5&quot;/&gt;&lt;property id=&quot;20300&quot; value=&quot;Slide 13&quot;/&gt;&lt;property id=&quot;20307&quot; value=&quot;270&quot;/&gt;&lt;/object&gt;&lt;object type=&quot;3&quot; unique_id=&quot;10499&quot;&gt;&lt;property id=&quot;20148&quot; value=&quot;5&quot;/&gt;&lt;property id=&quot;20300&quot; value=&quot;Slide 14&quot;/&gt;&lt;property id=&quot;20307&quot; value=&quot;272&quot;/&gt;&lt;/object&gt;&lt;object type=&quot;3&quot; unique_id=&quot;10500&quot;&gt;&lt;property id=&quot;20148&quot; value=&quot;5&quot;/&gt;&lt;property id=&quot;20300&quot; value=&quot;Slide 15&quot;/&gt;&lt;property id=&quot;20307&quot; value=&quot;271&quot;/&gt;&lt;/object&gt;&lt;object type=&quot;3&quot; unique_id=&quot;10591&quot;&gt;&lt;property id=&quot;20148&quot; value=&quot;5&quot;/&gt;&lt;property id=&quot;20300&quot; value=&quot;Slide 16&quot;/&gt;&lt;property id=&quot;20307&quot; value=&quot;273&quot;/&gt;&lt;/object&gt;&lt;object type=&quot;3&quot; unique_id=&quot;10725&quot;&gt;&lt;property id=&quot;20148&quot; value=&quot;5&quot;/&gt;&lt;property id=&quot;20300&quot; value=&quot;Slide 17&quot;/&gt;&lt;property id=&quot;20307&quot; value=&quot;274&quot;/&gt;&lt;/object&gt;&lt;object type=&quot;3&quot; unique_id=&quot;10806&quot;&gt;&lt;property id=&quot;20148&quot; value=&quot;5&quot;/&gt;&lt;property id=&quot;20300&quot; value=&quot;Slide 18&quot;/&gt;&lt;property id=&quot;20307&quot; value=&quot;275&quot;/&gt;&lt;/object&gt;&lt;object type=&quot;3&quot; unique_id=&quot;10807&quot;&gt;&lt;property id=&quot;20148&quot; value=&quot;5&quot;/&gt;&lt;property id=&quot;20300&quot; value=&quot;Slide 19&quot;/&gt;&lt;property id=&quot;20307&quot; value=&quot;276&quot;/&gt;&lt;/object&gt;&lt;object type=&quot;3&quot; unique_id=&quot;10984&quot;&gt;&lt;property id=&quot;20148&quot; value=&quot;5&quot;/&gt;&lt;property id=&quot;20300&quot; value=&quot;Slide 20&quot;/&gt;&lt;property id=&quot;20307&quot; value=&quot;277&quot;/&gt;&lt;/object&gt;&lt;object type=&quot;3&quot; unique_id=&quot;10985&quot;&gt;&lt;property id=&quot;20148&quot; value=&quot;5&quot;/&gt;&lt;property id=&quot;20300&quot; value=&quot;Slide 21&quot;/&gt;&lt;property id=&quot;20307&quot; value=&quot;278&quot;/&gt;&lt;/object&gt;&lt;object type=&quot;3&quot; unique_id=&quot;10986&quot;&gt;&lt;property id=&quot;20148&quot; value=&quot;5&quot;/&gt;&lt;property id=&quot;20300&quot; value=&quot;Slide 22&quot;/&gt;&lt;property id=&quot;20307&quot; value=&quot;279&quot;/&gt;&lt;/object&gt;&lt;object type=&quot;3&quot; unique_id=&quot;10987&quot;&gt;&lt;property id=&quot;20148&quot; value=&quot;5&quot;/&gt;&lt;property id=&quot;20300&quot; value=&quot;Slide 23&quot;/&gt;&lt;property id=&quot;20307&quot; value=&quot;28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1818</Words>
  <Application>Microsoft Office PowerPoint</Application>
  <PresentationFormat>On-screen Show (4:3)</PresentationFormat>
  <Paragraphs>94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dc:creator>
  <cp:lastModifiedBy>Don</cp:lastModifiedBy>
  <cp:revision>90</cp:revision>
  <dcterms:created xsi:type="dcterms:W3CDTF">2012-04-16T22:32:29Z</dcterms:created>
  <dcterms:modified xsi:type="dcterms:W3CDTF">2012-04-18T19:53:18Z</dcterms:modified>
</cp:coreProperties>
</file>