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6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DC0F57-3C17-4F2D-8BC3-EC9F558B14A6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2C6F687E-FA30-4336-A078-93685D7B034A}">
      <dgm:prSet phldrT="[Text]" custT="1"/>
      <dgm:spPr/>
      <dgm:t>
        <a:bodyPr/>
        <a:lstStyle/>
        <a:p>
          <a:endParaRPr lang="en-US" sz="1500" b="1" dirty="0" smtClean="0"/>
        </a:p>
        <a:p>
          <a:endParaRPr lang="en-US" sz="1500" b="1" dirty="0" smtClean="0"/>
        </a:p>
        <a:p>
          <a:endParaRPr lang="en-US" sz="1500" b="1" dirty="0" smtClean="0"/>
        </a:p>
        <a:p>
          <a:endParaRPr lang="en-US" sz="1500" b="1" dirty="0" smtClean="0"/>
        </a:p>
        <a:p>
          <a:r>
            <a:rPr lang="en-US" sz="1500" b="1" dirty="0" smtClean="0"/>
            <a:t>Goals</a:t>
          </a:r>
        </a:p>
        <a:p>
          <a:r>
            <a:rPr lang="en-US" sz="1500" b="1" dirty="0" smtClean="0"/>
            <a:t>Expectancies</a:t>
          </a:r>
        </a:p>
        <a:p>
          <a:r>
            <a:rPr lang="en-US" sz="1500" b="1" dirty="0" smtClean="0"/>
            <a:t>Cues</a:t>
          </a:r>
        </a:p>
        <a:p>
          <a:endParaRPr lang="en-US" sz="1500" b="1" dirty="0" smtClean="0"/>
        </a:p>
        <a:p>
          <a:r>
            <a:rPr lang="en-US" sz="1500" b="1" dirty="0" smtClean="0">
              <a:solidFill>
                <a:schemeClr val="tx1"/>
              </a:solidFill>
            </a:rPr>
            <a:t>Hypothetical</a:t>
          </a:r>
        </a:p>
      </dgm:t>
    </dgm:pt>
    <dgm:pt modelId="{4DFEDB9B-7F7F-4BC4-8362-AFC66DF37B99}" type="parTrans" cxnId="{F3C2FD84-E1BC-4206-B847-2E1F71B4CB55}">
      <dgm:prSet/>
      <dgm:spPr/>
      <dgm:t>
        <a:bodyPr/>
        <a:lstStyle/>
        <a:p>
          <a:endParaRPr lang="en-US"/>
        </a:p>
      </dgm:t>
    </dgm:pt>
    <dgm:pt modelId="{AC33F5B3-8BAC-48E7-B2E4-05F992C28FB9}" type="sibTrans" cxnId="{F3C2FD84-E1BC-4206-B847-2E1F71B4CB55}">
      <dgm:prSet/>
      <dgm:spPr/>
      <dgm:t>
        <a:bodyPr/>
        <a:lstStyle/>
        <a:p>
          <a:endParaRPr lang="en-US"/>
        </a:p>
      </dgm:t>
    </dgm:pt>
    <dgm:pt modelId="{F251CC02-BA6D-48FF-8CA3-F23F249AAD4B}">
      <dgm:prSet phldrT="[Text]" custT="1"/>
      <dgm:spPr/>
      <dgm:t>
        <a:bodyPr/>
        <a:lstStyle/>
        <a:p>
          <a:endParaRPr lang="en-US" sz="1500" b="1" dirty="0" smtClean="0"/>
        </a:p>
        <a:p>
          <a:endParaRPr lang="en-US" sz="1500" b="1" dirty="0" smtClean="0"/>
        </a:p>
        <a:p>
          <a:endParaRPr lang="en-US" sz="1500" b="1" dirty="0" smtClean="0"/>
        </a:p>
        <a:p>
          <a:endParaRPr lang="en-US" sz="1500" b="1" dirty="0" smtClean="0"/>
        </a:p>
        <a:p>
          <a:endParaRPr lang="en-US" sz="1500" b="1" dirty="0" smtClean="0"/>
        </a:p>
        <a:p>
          <a:r>
            <a:rPr lang="en-US" sz="1500" b="1" dirty="0" smtClean="0"/>
            <a:t>Look for Cues</a:t>
          </a:r>
          <a:endParaRPr lang="en-US" sz="1500" b="1" dirty="0"/>
        </a:p>
      </dgm:t>
    </dgm:pt>
    <dgm:pt modelId="{FF59706A-5A12-4785-B70D-0508E123A5BB}" type="parTrans" cxnId="{B4E885CA-464B-4086-A66A-AB3D14F8DBAD}">
      <dgm:prSet/>
      <dgm:spPr/>
      <dgm:t>
        <a:bodyPr/>
        <a:lstStyle/>
        <a:p>
          <a:endParaRPr lang="en-US"/>
        </a:p>
      </dgm:t>
    </dgm:pt>
    <dgm:pt modelId="{F6E4A78B-2CF3-4906-9075-524E358ACF43}" type="sibTrans" cxnId="{B4E885CA-464B-4086-A66A-AB3D14F8DBAD}">
      <dgm:prSet/>
      <dgm:spPr/>
      <dgm:t>
        <a:bodyPr/>
        <a:lstStyle/>
        <a:p>
          <a:endParaRPr lang="en-US"/>
        </a:p>
      </dgm:t>
    </dgm:pt>
    <dgm:pt modelId="{52824BC9-0F9A-4525-A254-5AC178180407}">
      <dgm:prSet phldrT="[Text]" custT="1"/>
      <dgm:spPr/>
      <dgm:t>
        <a:bodyPr/>
        <a:lstStyle/>
        <a:p>
          <a:endParaRPr lang="en-US" sz="1500" b="1" dirty="0" smtClean="0"/>
        </a:p>
        <a:p>
          <a:endParaRPr lang="en-US" sz="1500" b="1" dirty="0" smtClean="0"/>
        </a:p>
        <a:p>
          <a:endParaRPr lang="en-US" sz="1500" b="1" dirty="0" smtClean="0"/>
        </a:p>
        <a:p>
          <a:endParaRPr lang="en-US" sz="1500" b="1" dirty="0" smtClean="0"/>
        </a:p>
        <a:p>
          <a:endParaRPr lang="en-US" sz="1500" b="1" dirty="0" smtClean="0"/>
        </a:p>
        <a:p>
          <a:endParaRPr lang="en-US" sz="1500" b="1" dirty="0" smtClean="0"/>
        </a:p>
        <a:p>
          <a:endParaRPr lang="en-US" sz="1500" b="1" dirty="0" smtClean="0"/>
        </a:p>
        <a:p>
          <a:endParaRPr lang="en-US" sz="1200" b="1" dirty="0" smtClean="0">
            <a:solidFill>
              <a:schemeClr val="tx1"/>
            </a:solidFill>
          </a:endParaRPr>
        </a:p>
        <a:p>
          <a:r>
            <a:rPr lang="en-US" sz="1200" b="1" dirty="0" smtClean="0">
              <a:solidFill>
                <a:schemeClr val="tx1"/>
              </a:solidFill>
            </a:rPr>
            <a:t>Expert-Novice Contrast</a:t>
          </a:r>
          <a:endParaRPr lang="en-US" sz="1200" b="1" dirty="0">
            <a:solidFill>
              <a:schemeClr val="tx1"/>
            </a:solidFill>
          </a:endParaRPr>
        </a:p>
      </dgm:t>
    </dgm:pt>
    <dgm:pt modelId="{17A362B4-568A-4C20-AE17-E8EAFB7F44CA}" type="parTrans" cxnId="{28863C3D-FE20-4ABD-8A28-63A5B5C38206}">
      <dgm:prSet/>
      <dgm:spPr/>
      <dgm:t>
        <a:bodyPr/>
        <a:lstStyle/>
        <a:p>
          <a:endParaRPr lang="en-US"/>
        </a:p>
      </dgm:t>
    </dgm:pt>
    <dgm:pt modelId="{13EE9A91-3724-4FF5-A459-258994163E77}" type="sibTrans" cxnId="{28863C3D-FE20-4ABD-8A28-63A5B5C38206}">
      <dgm:prSet/>
      <dgm:spPr/>
      <dgm:t>
        <a:bodyPr/>
        <a:lstStyle/>
        <a:p>
          <a:endParaRPr lang="en-US"/>
        </a:p>
      </dgm:t>
    </dgm:pt>
    <dgm:pt modelId="{D93C5695-C7B7-487B-ABAC-9255EC60A1DE}" type="pres">
      <dgm:prSet presAssocID="{FEDC0F57-3C17-4F2D-8BC3-EC9F558B14A6}" presName="Name0" presStyleCnt="0">
        <dgm:presLayoutVars>
          <dgm:dir/>
          <dgm:resizeHandles val="exact"/>
        </dgm:presLayoutVars>
      </dgm:prSet>
      <dgm:spPr/>
    </dgm:pt>
    <dgm:pt modelId="{BF0E03E2-FF48-464E-AA76-ECD79601DC67}" type="pres">
      <dgm:prSet presAssocID="{FEDC0F57-3C17-4F2D-8BC3-EC9F558B14A6}" presName="bkgdShp" presStyleLbl="alignAccFollowNode1" presStyleIdx="0" presStyleCnt="1" custLinFactNeighborX="4918" custLinFactNeighborY="-31746"/>
      <dgm:spPr/>
    </dgm:pt>
    <dgm:pt modelId="{43E07C57-0FFC-49EE-8EFA-7E5432B0DC83}" type="pres">
      <dgm:prSet presAssocID="{FEDC0F57-3C17-4F2D-8BC3-EC9F558B14A6}" presName="linComp" presStyleCnt="0"/>
      <dgm:spPr/>
    </dgm:pt>
    <dgm:pt modelId="{369552C5-0B67-4102-9EC2-E31E0F3736E8}" type="pres">
      <dgm:prSet presAssocID="{2C6F687E-FA30-4336-A078-93685D7B034A}" presName="compNode" presStyleCnt="0"/>
      <dgm:spPr/>
    </dgm:pt>
    <dgm:pt modelId="{0BA5451D-4CB8-4156-84B5-AA1D0C03AD7E}" type="pres">
      <dgm:prSet presAssocID="{2C6F687E-FA30-4336-A078-93685D7B034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D33EE1-C6D9-4415-A5D9-B280090DE382}" type="pres">
      <dgm:prSet presAssocID="{2C6F687E-FA30-4336-A078-93685D7B034A}" presName="invisiNode" presStyleLbl="node1" presStyleIdx="0" presStyleCnt="3"/>
      <dgm:spPr/>
    </dgm:pt>
    <dgm:pt modelId="{FA071349-A8D2-4C91-810A-ADB1F9F39605}" type="pres">
      <dgm:prSet presAssocID="{2C6F687E-FA30-4336-A078-93685D7B034A}" presName="imagNode" presStyleLbl="fgImgPlace1" presStyleIdx="0" presStyleCnt="3"/>
      <dgm:spPr/>
    </dgm:pt>
    <dgm:pt modelId="{B50C3364-1B09-4D04-9FDA-A58B3F971FA7}" type="pres">
      <dgm:prSet presAssocID="{AC33F5B3-8BAC-48E7-B2E4-05F992C28FB9}" presName="sibTrans" presStyleLbl="sibTrans2D1" presStyleIdx="0" presStyleCnt="0"/>
      <dgm:spPr/>
      <dgm:t>
        <a:bodyPr/>
        <a:lstStyle/>
        <a:p>
          <a:endParaRPr lang="en-US"/>
        </a:p>
      </dgm:t>
    </dgm:pt>
    <dgm:pt modelId="{3A49C9E2-223F-4370-B5C8-78DC3278F0C2}" type="pres">
      <dgm:prSet presAssocID="{F251CC02-BA6D-48FF-8CA3-F23F249AAD4B}" presName="compNode" presStyleCnt="0"/>
      <dgm:spPr/>
    </dgm:pt>
    <dgm:pt modelId="{B2B082F3-40C0-45FD-B258-E1F494FDEEEB}" type="pres">
      <dgm:prSet presAssocID="{F251CC02-BA6D-48FF-8CA3-F23F249AAD4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484449-F7B7-4CFB-ABCD-196B61C8B271}" type="pres">
      <dgm:prSet presAssocID="{F251CC02-BA6D-48FF-8CA3-F23F249AAD4B}" presName="invisiNode" presStyleLbl="node1" presStyleIdx="1" presStyleCnt="3"/>
      <dgm:spPr/>
    </dgm:pt>
    <dgm:pt modelId="{0D305240-A9A6-4A75-B06B-102C96D1D19E}" type="pres">
      <dgm:prSet presAssocID="{F251CC02-BA6D-48FF-8CA3-F23F249AAD4B}" presName="imagNode" presStyleLbl="fgImgPlace1" presStyleIdx="1" presStyleCnt="3"/>
      <dgm:spPr/>
    </dgm:pt>
    <dgm:pt modelId="{793D9D45-765B-43E6-944D-13769F802482}" type="pres">
      <dgm:prSet presAssocID="{F6E4A78B-2CF3-4906-9075-524E358ACF43}" presName="sibTrans" presStyleLbl="sibTrans2D1" presStyleIdx="0" presStyleCnt="0"/>
      <dgm:spPr/>
      <dgm:t>
        <a:bodyPr/>
        <a:lstStyle/>
        <a:p>
          <a:endParaRPr lang="en-US"/>
        </a:p>
      </dgm:t>
    </dgm:pt>
    <dgm:pt modelId="{D586B9E4-307C-4348-A8F7-5B220DF42929}" type="pres">
      <dgm:prSet presAssocID="{52824BC9-0F9A-4525-A254-5AC178180407}" presName="compNode" presStyleCnt="0"/>
      <dgm:spPr/>
    </dgm:pt>
    <dgm:pt modelId="{3E6ED0FD-CBD5-472A-BAF1-9684F75E0105}" type="pres">
      <dgm:prSet presAssocID="{52824BC9-0F9A-4525-A254-5AC17818040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931589-6D8C-4175-84FD-A65719C76D32}" type="pres">
      <dgm:prSet presAssocID="{52824BC9-0F9A-4525-A254-5AC178180407}" presName="invisiNode" presStyleLbl="node1" presStyleIdx="2" presStyleCnt="3"/>
      <dgm:spPr/>
    </dgm:pt>
    <dgm:pt modelId="{04750B75-DCD8-452F-9EA5-8ACACB5450F3}" type="pres">
      <dgm:prSet presAssocID="{52824BC9-0F9A-4525-A254-5AC178180407}" presName="imagNode" presStyleLbl="fgImgPlace1" presStyleIdx="2" presStyleCnt="3"/>
      <dgm:spPr/>
    </dgm:pt>
  </dgm:ptLst>
  <dgm:cxnLst>
    <dgm:cxn modelId="{DFF1607C-56A1-4389-8B7B-8DD0775CD217}" type="presOf" srcId="{AC33F5B3-8BAC-48E7-B2E4-05F992C28FB9}" destId="{B50C3364-1B09-4D04-9FDA-A58B3F971FA7}" srcOrd="0" destOrd="0" presId="urn:microsoft.com/office/officeart/2005/8/layout/pList2"/>
    <dgm:cxn modelId="{B4E885CA-464B-4086-A66A-AB3D14F8DBAD}" srcId="{FEDC0F57-3C17-4F2D-8BC3-EC9F558B14A6}" destId="{F251CC02-BA6D-48FF-8CA3-F23F249AAD4B}" srcOrd="1" destOrd="0" parTransId="{FF59706A-5A12-4785-B70D-0508E123A5BB}" sibTransId="{F6E4A78B-2CF3-4906-9075-524E358ACF43}"/>
    <dgm:cxn modelId="{315287BD-7956-4FC8-8AA4-C3714C872C06}" type="presOf" srcId="{F251CC02-BA6D-48FF-8CA3-F23F249AAD4B}" destId="{B2B082F3-40C0-45FD-B258-E1F494FDEEEB}" srcOrd="0" destOrd="0" presId="urn:microsoft.com/office/officeart/2005/8/layout/pList2"/>
    <dgm:cxn modelId="{CD5BCF8E-8DF8-419F-AA34-EB2CE38C5EF5}" type="presOf" srcId="{FEDC0F57-3C17-4F2D-8BC3-EC9F558B14A6}" destId="{D93C5695-C7B7-487B-ABAC-9255EC60A1DE}" srcOrd="0" destOrd="0" presId="urn:microsoft.com/office/officeart/2005/8/layout/pList2"/>
    <dgm:cxn modelId="{89142266-7E90-41F0-A99B-DE2E9D338811}" type="presOf" srcId="{F6E4A78B-2CF3-4906-9075-524E358ACF43}" destId="{793D9D45-765B-43E6-944D-13769F802482}" srcOrd="0" destOrd="0" presId="urn:microsoft.com/office/officeart/2005/8/layout/pList2"/>
    <dgm:cxn modelId="{3FF28036-0ECC-4354-A867-E84E86E48F66}" type="presOf" srcId="{2C6F687E-FA30-4336-A078-93685D7B034A}" destId="{0BA5451D-4CB8-4156-84B5-AA1D0C03AD7E}" srcOrd="0" destOrd="0" presId="urn:microsoft.com/office/officeart/2005/8/layout/pList2"/>
    <dgm:cxn modelId="{28863C3D-FE20-4ABD-8A28-63A5B5C38206}" srcId="{FEDC0F57-3C17-4F2D-8BC3-EC9F558B14A6}" destId="{52824BC9-0F9A-4525-A254-5AC178180407}" srcOrd="2" destOrd="0" parTransId="{17A362B4-568A-4C20-AE17-E8EAFB7F44CA}" sibTransId="{13EE9A91-3724-4FF5-A459-258994163E77}"/>
    <dgm:cxn modelId="{5F58EC49-7B12-4939-A76A-4CBF3409FEC7}" type="presOf" srcId="{52824BC9-0F9A-4525-A254-5AC178180407}" destId="{3E6ED0FD-CBD5-472A-BAF1-9684F75E0105}" srcOrd="0" destOrd="0" presId="urn:microsoft.com/office/officeart/2005/8/layout/pList2"/>
    <dgm:cxn modelId="{F3C2FD84-E1BC-4206-B847-2E1F71B4CB55}" srcId="{FEDC0F57-3C17-4F2D-8BC3-EC9F558B14A6}" destId="{2C6F687E-FA30-4336-A078-93685D7B034A}" srcOrd="0" destOrd="0" parTransId="{4DFEDB9B-7F7F-4BC4-8362-AFC66DF37B99}" sibTransId="{AC33F5B3-8BAC-48E7-B2E4-05F992C28FB9}"/>
    <dgm:cxn modelId="{7C531164-31CC-47DB-8111-661D993E7405}" type="presParOf" srcId="{D93C5695-C7B7-487B-ABAC-9255EC60A1DE}" destId="{BF0E03E2-FF48-464E-AA76-ECD79601DC67}" srcOrd="0" destOrd="0" presId="urn:microsoft.com/office/officeart/2005/8/layout/pList2"/>
    <dgm:cxn modelId="{814AB4F2-5446-4591-AA5C-E1005F9FA767}" type="presParOf" srcId="{D93C5695-C7B7-487B-ABAC-9255EC60A1DE}" destId="{43E07C57-0FFC-49EE-8EFA-7E5432B0DC83}" srcOrd="1" destOrd="0" presId="urn:microsoft.com/office/officeart/2005/8/layout/pList2"/>
    <dgm:cxn modelId="{82A34025-685D-4656-9178-E63A4F0D42FD}" type="presParOf" srcId="{43E07C57-0FFC-49EE-8EFA-7E5432B0DC83}" destId="{369552C5-0B67-4102-9EC2-E31E0F3736E8}" srcOrd="0" destOrd="0" presId="urn:microsoft.com/office/officeart/2005/8/layout/pList2"/>
    <dgm:cxn modelId="{7BB1C789-CCFE-41EE-9F08-133DAE5B40B3}" type="presParOf" srcId="{369552C5-0B67-4102-9EC2-E31E0F3736E8}" destId="{0BA5451D-4CB8-4156-84B5-AA1D0C03AD7E}" srcOrd="0" destOrd="0" presId="urn:microsoft.com/office/officeart/2005/8/layout/pList2"/>
    <dgm:cxn modelId="{CBF76335-B69E-4D8E-AA4D-28598A0188ED}" type="presParOf" srcId="{369552C5-0B67-4102-9EC2-E31E0F3736E8}" destId="{40D33EE1-C6D9-4415-A5D9-B280090DE382}" srcOrd="1" destOrd="0" presId="urn:microsoft.com/office/officeart/2005/8/layout/pList2"/>
    <dgm:cxn modelId="{3E778984-E3B3-4F79-A5A8-76E5DC4259A4}" type="presParOf" srcId="{369552C5-0B67-4102-9EC2-E31E0F3736E8}" destId="{FA071349-A8D2-4C91-810A-ADB1F9F39605}" srcOrd="2" destOrd="0" presId="urn:microsoft.com/office/officeart/2005/8/layout/pList2"/>
    <dgm:cxn modelId="{9EE42414-E1E7-4E94-A400-9FB8AD11E903}" type="presParOf" srcId="{43E07C57-0FFC-49EE-8EFA-7E5432B0DC83}" destId="{B50C3364-1B09-4D04-9FDA-A58B3F971FA7}" srcOrd="1" destOrd="0" presId="urn:microsoft.com/office/officeart/2005/8/layout/pList2"/>
    <dgm:cxn modelId="{1CBD7441-DD2D-49AE-8E06-B4057E50B48F}" type="presParOf" srcId="{43E07C57-0FFC-49EE-8EFA-7E5432B0DC83}" destId="{3A49C9E2-223F-4370-B5C8-78DC3278F0C2}" srcOrd="2" destOrd="0" presId="urn:microsoft.com/office/officeart/2005/8/layout/pList2"/>
    <dgm:cxn modelId="{4137E207-66C1-4E68-A856-D231E24047B4}" type="presParOf" srcId="{3A49C9E2-223F-4370-B5C8-78DC3278F0C2}" destId="{B2B082F3-40C0-45FD-B258-E1F494FDEEEB}" srcOrd="0" destOrd="0" presId="urn:microsoft.com/office/officeart/2005/8/layout/pList2"/>
    <dgm:cxn modelId="{FCA2A9F5-6665-48B0-A93E-66032678B88A}" type="presParOf" srcId="{3A49C9E2-223F-4370-B5C8-78DC3278F0C2}" destId="{36484449-F7B7-4CFB-ABCD-196B61C8B271}" srcOrd="1" destOrd="0" presId="urn:microsoft.com/office/officeart/2005/8/layout/pList2"/>
    <dgm:cxn modelId="{665083D0-C2BC-45B9-B610-EFE4035EC041}" type="presParOf" srcId="{3A49C9E2-223F-4370-B5C8-78DC3278F0C2}" destId="{0D305240-A9A6-4A75-B06B-102C96D1D19E}" srcOrd="2" destOrd="0" presId="urn:microsoft.com/office/officeart/2005/8/layout/pList2"/>
    <dgm:cxn modelId="{F8DA5E48-195A-4927-8CC1-69A818FCAF63}" type="presParOf" srcId="{43E07C57-0FFC-49EE-8EFA-7E5432B0DC83}" destId="{793D9D45-765B-43E6-944D-13769F802482}" srcOrd="3" destOrd="0" presId="urn:microsoft.com/office/officeart/2005/8/layout/pList2"/>
    <dgm:cxn modelId="{6B2362E2-6BAD-48CE-938B-1EBF88A19D15}" type="presParOf" srcId="{43E07C57-0FFC-49EE-8EFA-7E5432B0DC83}" destId="{D586B9E4-307C-4348-A8F7-5B220DF42929}" srcOrd="4" destOrd="0" presId="urn:microsoft.com/office/officeart/2005/8/layout/pList2"/>
    <dgm:cxn modelId="{57E60CED-44E3-49BC-81A3-D6A8AA3C583B}" type="presParOf" srcId="{D586B9E4-307C-4348-A8F7-5B220DF42929}" destId="{3E6ED0FD-CBD5-472A-BAF1-9684F75E0105}" srcOrd="0" destOrd="0" presId="urn:microsoft.com/office/officeart/2005/8/layout/pList2"/>
    <dgm:cxn modelId="{CE37D872-39F7-40D0-A2D6-863534CE04F6}" type="presParOf" srcId="{D586B9E4-307C-4348-A8F7-5B220DF42929}" destId="{13931589-6D8C-4175-84FD-A65719C76D32}" srcOrd="1" destOrd="0" presId="urn:microsoft.com/office/officeart/2005/8/layout/pList2"/>
    <dgm:cxn modelId="{FB942012-43F4-4EB6-998D-5B52B8220D5C}" type="presParOf" srcId="{D586B9E4-307C-4348-A8F7-5B220DF42929}" destId="{04750B75-DCD8-452F-9EA5-8ACACB5450F3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0E03E2-FF48-464E-AA76-ECD79601DC67}">
      <dsp:nvSpPr>
        <dsp:cNvPr id="0" name=""/>
        <dsp:cNvSpPr/>
      </dsp:nvSpPr>
      <dsp:spPr>
        <a:xfrm>
          <a:off x="0" y="0"/>
          <a:ext cx="4572000" cy="168020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071349-A8D2-4C91-810A-ADB1F9F39605}">
      <dsp:nvSpPr>
        <dsp:cNvPr id="0" name=""/>
        <dsp:cNvSpPr/>
      </dsp:nvSpPr>
      <dsp:spPr>
        <a:xfrm>
          <a:off x="137159" y="224027"/>
          <a:ext cx="1343025" cy="123215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A5451D-4CB8-4156-84B5-AA1D0C03AD7E}">
      <dsp:nvSpPr>
        <dsp:cNvPr id="0" name=""/>
        <dsp:cNvSpPr/>
      </dsp:nvSpPr>
      <dsp:spPr>
        <a:xfrm rot="10800000">
          <a:off x="137159" y="1680209"/>
          <a:ext cx="1343025" cy="205359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Goals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Expectancies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Cues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Hypothetical</a:t>
          </a:r>
        </a:p>
      </dsp:txBody>
      <dsp:txXfrm rot="10800000">
        <a:off x="137159" y="1680209"/>
        <a:ext cx="1343025" cy="2053590"/>
      </dsp:txXfrm>
    </dsp:sp>
    <dsp:sp modelId="{0D305240-A9A6-4A75-B06B-102C96D1D19E}">
      <dsp:nvSpPr>
        <dsp:cNvPr id="0" name=""/>
        <dsp:cNvSpPr/>
      </dsp:nvSpPr>
      <dsp:spPr>
        <a:xfrm>
          <a:off x="1614487" y="224027"/>
          <a:ext cx="1343025" cy="123215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082F3-40C0-45FD-B258-E1F494FDEEEB}">
      <dsp:nvSpPr>
        <dsp:cNvPr id="0" name=""/>
        <dsp:cNvSpPr/>
      </dsp:nvSpPr>
      <dsp:spPr>
        <a:xfrm rot="10800000">
          <a:off x="1614487" y="1680209"/>
          <a:ext cx="1343025" cy="205359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Look for Cues</a:t>
          </a:r>
          <a:endParaRPr lang="en-US" sz="1500" b="1" kern="1200" dirty="0"/>
        </a:p>
      </dsp:txBody>
      <dsp:txXfrm rot="10800000">
        <a:off x="1614487" y="1680209"/>
        <a:ext cx="1343025" cy="2053590"/>
      </dsp:txXfrm>
    </dsp:sp>
    <dsp:sp modelId="{04750B75-DCD8-452F-9EA5-8ACACB5450F3}">
      <dsp:nvSpPr>
        <dsp:cNvPr id="0" name=""/>
        <dsp:cNvSpPr/>
      </dsp:nvSpPr>
      <dsp:spPr>
        <a:xfrm>
          <a:off x="3091815" y="224027"/>
          <a:ext cx="1343025" cy="123215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6ED0FD-CBD5-472A-BAF1-9684F75E0105}">
      <dsp:nvSpPr>
        <dsp:cNvPr id="0" name=""/>
        <dsp:cNvSpPr/>
      </dsp:nvSpPr>
      <dsp:spPr>
        <a:xfrm rot="10800000">
          <a:off x="3091815" y="1680209"/>
          <a:ext cx="1343025" cy="205359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Expert-Novice Contrast</a:t>
          </a:r>
          <a:endParaRPr lang="en-US" sz="1200" b="1" kern="1200" dirty="0">
            <a:solidFill>
              <a:schemeClr val="tx1"/>
            </a:solidFill>
          </a:endParaRPr>
        </a:p>
      </dsp:txBody>
      <dsp:txXfrm rot="10800000">
        <a:off x="3091815" y="1680209"/>
        <a:ext cx="1343025" cy="2053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2624-FA49-4240-B2B2-50D65FD741C2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B3BB-8D51-4A8A-92E9-355CA0B69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2624-FA49-4240-B2B2-50D65FD741C2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B3BB-8D51-4A8A-92E9-355CA0B69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2624-FA49-4240-B2B2-50D65FD741C2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B3BB-8D51-4A8A-92E9-355CA0B69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2624-FA49-4240-B2B2-50D65FD741C2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B3BB-8D51-4A8A-92E9-355CA0B69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2624-FA49-4240-B2B2-50D65FD741C2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B3BB-8D51-4A8A-92E9-355CA0B69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2624-FA49-4240-B2B2-50D65FD741C2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B3BB-8D51-4A8A-92E9-355CA0B69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2624-FA49-4240-B2B2-50D65FD741C2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B3BB-8D51-4A8A-92E9-355CA0B69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2624-FA49-4240-B2B2-50D65FD741C2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B3BB-8D51-4A8A-92E9-355CA0B69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2624-FA49-4240-B2B2-50D65FD741C2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B3BB-8D51-4A8A-92E9-355CA0B69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2624-FA49-4240-B2B2-50D65FD741C2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B3BB-8D51-4A8A-92E9-355CA0B69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2624-FA49-4240-B2B2-50D65FD741C2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B3BB-8D51-4A8A-92E9-355CA0B69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22624-FA49-4240-B2B2-50D65FD741C2}" type="datetimeFigureOut">
              <a:rPr lang="en-US" smtClean="0"/>
              <a:pPr/>
              <a:t>11/8/2011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DB3BB-8D51-4A8A-92E9-355CA0B69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0" y="1524000"/>
            <a:ext cx="4572000" cy="5334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Timeline</a:t>
            </a:r>
          </a:p>
          <a:p>
            <a:pPr algn="ctr"/>
            <a:r>
              <a:rPr lang="en-US" dirty="0" smtClean="0"/>
              <a:t>1:00               2:00               3:00               4:00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828800" y="2133600"/>
          <a:ext cx="45720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2057400" y="2438400"/>
            <a:ext cx="1143000" cy="10668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Decision</a:t>
            </a:r>
          </a:p>
          <a:p>
            <a:pPr algn="ctr"/>
            <a:r>
              <a:rPr lang="en-US" dirty="0"/>
              <a:t>1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029200" y="2438400"/>
            <a:ext cx="1143000" cy="10668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Decision</a:t>
            </a:r>
          </a:p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505200" y="2438400"/>
            <a:ext cx="1143000" cy="10668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Decision</a:t>
            </a:r>
          </a:p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2115441" y="405676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Initial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667000" y="3886200"/>
            <a:ext cx="0" cy="1066800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114800" y="3886200"/>
            <a:ext cx="0" cy="1066800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602224" y="3886200"/>
            <a:ext cx="0" cy="1066800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loud Callout 23"/>
          <p:cNvSpPr/>
          <p:nvPr/>
        </p:nvSpPr>
        <p:spPr>
          <a:xfrm>
            <a:off x="3276600" y="381000"/>
            <a:ext cx="2362200" cy="8382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Incident</a:t>
            </a:r>
          </a:p>
          <a:p>
            <a:pPr algn="ctr"/>
            <a:r>
              <a:rPr lang="en-US" sz="1400" dirty="0" smtClean="0"/>
              <a:t>From which you build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7053954" y="457200"/>
            <a:ext cx="1551322" cy="707886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Sweep One:</a:t>
            </a:r>
          </a:p>
          <a:p>
            <a:r>
              <a:rPr lang="en-US" sz="1200" dirty="0" smtClean="0"/>
              <a:t>Incident identification</a:t>
            </a:r>
          </a:p>
          <a:p>
            <a:r>
              <a:rPr lang="en-US" sz="1200" dirty="0" smtClean="0"/>
              <a:t>and selection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7053954" y="1524000"/>
            <a:ext cx="1937646" cy="144655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Sweep Two:</a:t>
            </a:r>
          </a:p>
          <a:p>
            <a:r>
              <a:rPr lang="en-US" sz="1200" dirty="0" smtClean="0"/>
              <a:t>Timeline verification (may </a:t>
            </a:r>
          </a:p>
          <a:p>
            <a:r>
              <a:rPr lang="en-US" sz="1200" dirty="0" smtClean="0"/>
              <a:t>be in days)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r>
              <a:rPr lang="en-US" sz="1200" dirty="0" smtClean="0"/>
              <a:t>Decision point identification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7053954" y="3864114"/>
            <a:ext cx="1287725" cy="70788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Sweep three:</a:t>
            </a:r>
          </a:p>
          <a:p>
            <a:r>
              <a:rPr lang="en-US" sz="1200" dirty="0" smtClean="0"/>
              <a:t>Progressive</a:t>
            </a:r>
          </a:p>
          <a:p>
            <a:r>
              <a:rPr lang="en-US" sz="1200" dirty="0" smtClean="0"/>
              <a:t>deepening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7053954" y="5845314"/>
            <a:ext cx="1789208" cy="70788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Sweep Four:</a:t>
            </a:r>
          </a:p>
          <a:p>
            <a:r>
              <a:rPr lang="en-US" sz="1200" dirty="0" smtClean="0"/>
              <a:t>What if queries</a:t>
            </a:r>
          </a:p>
          <a:p>
            <a:r>
              <a:rPr lang="en-US" sz="1200" dirty="0" smtClean="0"/>
              <a:t>Expert-Novice differences</a:t>
            </a:r>
            <a:endParaRPr lang="en-US" sz="1200" dirty="0"/>
          </a:p>
        </p:txBody>
      </p:sp>
      <p:sp>
        <p:nvSpPr>
          <p:cNvPr id="31" name="Left Arrow 30"/>
          <p:cNvSpPr/>
          <p:nvPr/>
        </p:nvSpPr>
        <p:spPr>
          <a:xfrm>
            <a:off x="6477000" y="609600"/>
            <a:ext cx="4572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Arrow 31"/>
          <p:cNvSpPr/>
          <p:nvPr/>
        </p:nvSpPr>
        <p:spPr>
          <a:xfrm>
            <a:off x="6477000" y="1981200"/>
            <a:ext cx="4572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Left Arrow 32"/>
          <p:cNvSpPr/>
          <p:nvPr/>
        </p:nvSpPr>
        <p:spPr>
          <a:xfrm>
            <a:off x="6477000" y="3962400"/>
            <a:ext cx="4572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eft Arrow 33"/>
          <p:cNvSpPr/>
          <p:nvPr/>
        </p:nvSpPr>
        <p:spPr>
          <a:xfrm>
            <a:off x="6477000" y="5943600"/>
            <a:ext cx="4572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D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1881531"/>
            <a:ext cx="1981200" cy="1699869"/>
          </a:xfrm>
          <a:prstGeom prst="rect">
            <a:avLst/>
          </a:prstGeom>
        </p:spPr>
      </p:pic>
      <p:pic>
        <p:nvPicPr>
          <p:cNvPr id="3" name="Picture 2" descr="mind_ma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6257" y="457200"/>
            <a:ext cx="7257143" cy="1219200"/>
          </a:xfrm>
          <a:prstGeom prst="rect">
            <a:avLst/>
          </a:prstGeom>
        </p:spPr>
      </p:pic>
      <p:pic>
        <p:nvPicPr>
          <p:cNvPr id="4" name="Picture 3" descr="flowcha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8400" y="1828800"/>
            <a:ext cx="1847850" cy="10791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91000" y="1828800"/>
            <a:ext cx="1828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Turn on computer and start spreadsheet application.</a:t>
            </a:r>
          </a:p>
          <a:p>
            <a:endParaRPr lang="en-US" sz="800" dirty="0" smtClean="0"/>
          </a:p>
          <a:p>
            <a:r>
              <a:rPr lang="en-US" sz="800" dirty="0" smtClean="0"/>
              <a:t>Load projected sales report spreadsheet template (prosale.exl).</a:t>
            </a:r>
          </a:p>
          <a:p>
            <a:endParaRPr lang="en-US" sz="800" dirty="0" smtClean="0"/>
          </a:p>
          <a:p>
            <a:r>
              <a:rPr lang="en-US" sz="800" dirty="0" smtClean="0"/>
              <a:t>Enter projected sales figures into designated spreadsheet cells.</a:t>
            </a:r>
          </a:p>
          <a:p>
            <a:endParaRPr lang="en-US" sz="800" dirty="0" smtClean="0"/>
          </a:p>
          <a:p>
            <a:r>
              <a:rPr lang="en-US" sz="800" dirty="0" smtClean="0"/>
              <a:t>Run spreadsheet macros.</a:t>
            </a:r>
          </a:p>
          <a:p>
            <a:endParaRPr lang="en-US" sz="800" dirty="0" smtClean="0"/>
          </a:p>
          <a:p>
            <a:r>
              <a:rPr lang="en-US" sz="800" dirty="0" smtClean="0"/>
              <a:t>Save file under new name -- pro***.</a:t>
            </a:r>
            <a:r>
              <a:rPr lang="en-US" sz="800" dirty="0" err="1" smtClean="0"/>
              <a:t>exl</a:t>
            </a:r>
            <a:r>
              <a:rPr lang="en-US" sz="800" dirty="0" smtClean="0"/>
              <a:t>, with *** being the next </a:t>
            </a:r>
          </a:p>
          <a:p>
            <a:r>
              <a:rPr lang="en-US" sz="800" dirty="0" smtClean="0"/>
              <a:t>sequential number, for example pro135.exl. Note: Do NOT overwrite template.</a:t>
            </a:r>
          </a:p>
          <a:p>
            <a:endParaRPr lang="en-US" sz="800" dirty="0" smtClean="0"/>
          </a:p>
          <a:p>
            <a:r>
              <a:rPr lang="en-US" sz="800" dirty="0" smtClean="0"/>
              <a:t>Forward to Planning Manager by email.</a:t>
            </a:r>
          </a:p>
          <a:p>
            <a:endParaRPr lang="en-US" sz="800" dirty="0" smtClean="0"/>
          </a:p>
          <a:p>
            <a:r>
              <a:rPr lang="en-US" sz="800" dirty="0" smtClean="0"/>
              <a:t>Exit application.</a:t>
            </a:r>
            <a:endParaRPr lang="en-US" sz="800" dirty="0"/>
          </a:p>
        </p:txBody>
      </p:sp>
      <p:cxnSp>
        <p:nvCxnSpPr>
          <p:cNvPr id="7" name="Straight Arrow Connector 6"/>
          <p:cNvCxnSpPr>
            <a:endCxn id="5" idx="0"/>
          </p:cNvCxnSpPr>
          <p:nvPr/>
        </p:nvCxnSpPr>
        <p:spPr>
          <a:xfrm flipH="1">
            <a:off x="5105400" y="914400"/>
            <a:ext cx="83820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4" idx="0"/>
          </p:cNvCxnSpPr>
          <p:nvPr/>
        </p:nvCxnSpPr>
        <p:spPr>
          <a:xfrm>
            <a:off x="6172200" y="1219200"/>
            <a:ext cx="1000125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971800" y="1219200"/>
            <a:ext cx="457200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Stock_000009338479S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987" y="342900"/>
            <a:ext cx="7058025" cy="617220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600200" y="1600200"/>
            <a:ext cx="3200400" cy="3276600"/>
          </a:xfrm>
          <a:prstGeom prst="ellipse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971800" y="3200400"/>
            <a:ext cx="3200400" cy="3276600"/>
          </a:xfrm>
          <a:prstGeom prst="ellipse">
            <a:avLst/>
          </a:prstGeom>
          <a:solidFill>
            <a:schemeClr val="accent6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19600" y="1524000"/>
            <a:ext cx="3200400" cy="3276600"/>
          </a:xfrm>
          <a:prstGeom prst="ellipse">
            <a:avLst/>
          </a:prstGeom>
          <a:solidFill>
            <a:schemeClr val="accent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71800" y="152400"/>
            <a:ext cx="3200400" cy="3276600"/>
          </a:xfrm>
          <a:prstGeom prst="ellipse">
            <a:avLst/>
          </a:pr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742443" y="3886200"/>
            <a:ext cx="1611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Conceptual</a:t>
            </a:r>
            <a:endParaRPr lang="en-US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476919" y="5725180"/>
            <a:ext cx="2181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Management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657600" y="304800"/>
            <a:ext cx="1808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Leadership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 rot="5400000">
            <a:off x="6715264" y="2905265"/>
            <a:ext cx="1286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Control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1081045" y="2996224"/>
            <a:ext cx="1713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Command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609681" y="1976735"/>
            <a:ext cx="1894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Interpersonal</a:t>
            </a:r>
            <a:endParaRPr lang="en-US" sz="24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209800" y="2819400"/>
            <a:ext cx="1834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Effectiveness</a:t>
            </a:r>
            <a:endParaRPr lang="en-US" sz="24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2819400"/>
            <a:ext cx="138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Efficiency</a:t>
            </a:r>
            <a:endParaRPr lang="en-US" sz="24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Stock_000009338479S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987" y="342900"/>
            <a:ext cx="7058025" cy="61722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600200" y="1600200"/>
            <a:ext cx="3200400" cy="3276600"/>
          </a:xfrm>
          <a:prstGeom prst="ellipse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971800" y="3200400"/>
            <a:ext cx="3200400" cy="3276600"/>
          </a:xfrm>
          <a:prstGeom prst="ellipse">
            <a:avLst/>
          </a:prstGeom>
          <a:solidFill>
            <a:schemeClr val="accent6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19600" y="1524000"/>
            <a:ext cx="3200400" cy="3276600"/>
          </a:xfrm>
          <a:prstGeom prst="ellipse">
            <a:avLst/>
          </a:prstGeom>
          <a:solidFill>
            <a:schemeClr val="accent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71800" y="152400"/>
            <a:ext cx="3200400" cy="3276600"/>
          </a:xfrm>
          <a:prstGeom prst="ellipse">
            <a:avLst/>
          </a:pr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42443" y="3886200"/>
            <a:ext cx="1611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Conceptual</a:t>
            </a:r>
            <a:endParaRPr lang="en-US" sz="24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476919" y="5725180"/>
            <a:ext cx="2181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Management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657600" y="304800"/>
            <a:ext cx="1808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Leadership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6715264" y="2905265"/>
            <a:ext cx="1286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Control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1081045" y="2996224"/>
            <a:ext cx="1713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Command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609681" y="1976735"/>
            <a:ext cx="1894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Interpersonal</a:t>
            </a:r>
            <a:endParaRPr lang="en-US" sz="24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209800" y="2819400"/>
            <a:ext cx="1834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Effectiveness</a:t>
            </a:r>
            <a:endParaRPr lang="en-US" sz="24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2819400"/>
            <a:ext cx="138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Efficiency</a:t>
            </a:r>
            <a:endParaRPr lang="en-US" sz="2400" b="1" i="1" dirty="0"/>
          </a:p>
        </p:txBody>
      </p:sp>
      <p:sp>
        <p:nvSpPr>
          <p:cNvPr id="15" name="TextBox 14"/>
          <p:cNvSpPr txBox="1"/>
          <p:nvPr/>
        </p:nvSpPr>
        <p:spPr>
          <a:xfrm rot="2752387">
            <a:off x="6031508" y="624149"/>
            <a:ext cx="13195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Feedback</a:t>
            </a:r>
            <a:endParaRPr lang="en-US" sz="2000" b="1" dirty="0" smtClean="0"/>
          </a:p>
          <a:p>
            <a:pPr algn="ctr"/>
            <a:r>
              <a:rPr lang="en-US" sz="2000" b="1" dirty="0" smtClean="0"/>
              <a:t>Loop</a:t>
            </a:r>
          </a:p>
          <a:p>
            <a:pPr algn="ctr"/>
            <a:r>
              <a:rPr lang="en-US" sz="2000" b="1" dirty="0" smtClean="0"/>
              <a:t>(</a:t>
            </a:r>
            <a:r>
              <a:rPr lang="en-US" sz="2000" b="1" dirty="0" smtClean="0"/>
              <a:t>Learning </a:t>
            </a:r>
            <a:r>
              <a:rPr lang="en-US" sz="2000" b="1" dirty="0" smtClean="0"/>
              <a:t>)</a:t>
            </a:r>
            <a:endParaRPr lang="en-US" sz="2000" b="1" dirty="0" smtClean="0"/>
          </a:p>
        </p:txBody>
      </p:sp>
      <p:sp>
        <p:nvSpPr>
          <p:cNvPr id="16" name="TextBox 15"/>
          <p:cNvSpPr txBox="1"/>
          <p:nvPr/>
        </p:nvSpPr>
        <p:spPr>
          <a:xfrm rot="2846346">
            <a:off x="1792874" y="4896651"/>
            <a:ext cx="11208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Products</a:t>
            </a:r>
          </a:p>
          <a:p>
            <a:pPr algn="ctr"/>
            <a:r>
              <a:rPr lang="en-US" sz="2000" b="1" dirty="0" smtClean="0"/>
              <a:t>&amp;</a:t>
            </a:r>
          </a:p>
          <a:p>
            <a:pPr algn="ctr"/>
            <a:r>
              <a:rPr lang="en-US" sz="2000" b="1" dirty="0" smtClean="0"/>
              <a:t>Services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 rot="18530975">
            <a:off x="5921547" y="4810472"/>
            <a:ext cx="15257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Affordability</a:t>
            </a:r>
          </a:p>
          <a:p>
            <a:pPr algn="ctr"/>
            <a:r>
              <a:rPr lang="en-US" sz="2000" b="1" dirty="0" smtClean="0"/>
              <a:t>&amp;</a:t>
            </a:r>
          </a:p>
          <a:p>
            <a:pPr algn="ctr"/>
            <a:r>
              <a:rPr lang="en-US" sz="2000" b="1" dirty="0" smtClean="0"/>
              <a:t>Productivity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 rot="18734754">
            <a:off x="1892039" y="459083"/>
            <a:ext cx="12085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Visions,</a:t>
            </a:r>
          </a:p>
          <a:p>
            <a:pPr algn="ctr"/>
            <a:r>
              <a:rPr lang="en-US" sz="2000" b="1" dirty="0" smtClean="0"/>
              <a:t>Creativity</a:t>
            </a:r>
          </a:p>
          <a:p>
            <a:pPr algn="ctr"/>
            <a:r>
              <a:rPr lang="en-US" sz="2000" b="1" dirty="0" smtClean="0"/>
              <a:t>&amp;</a:t>
            </a:r>
          </a:p>
          <a:p>
            <a:pPr algn="ctr"/>
            <a:r>
              <a:rPr lang="en-US" sz="2000" b="1" dirty="0" smtClean="0"/>
              <a:t>Ideas</a:t>
            </a:r>
            <a:endParaRPr lang="en-US" sz="2000" b="1" dirty="0"/>
          </a:p>
        </p:txBody>
      </p:sp>
      <p:cxnSp>
        <p:nvCxnSpPr>
          <p:cNvPr id="20" name="Straight Arrow Connector 19"/>
          <p:cNvCxnSpPr>
            <a:stCxn id="15" idx="1"/>
          </p:cNvCxnSpPr>
          <p:nvPr/>
        </p:nvCxnSpPr>
        <p:spPr>
          <a:xfrm flipH="1" flipV="1">
            <a:off x="5562600" y="533400"/>
            <a:ext cx="669321" cy="12497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5" idx="3"/>
          </p:cNvCxnSpPr>
          <p:nvPr/>
        </p:nvCxnSpPr>
        <p:spPr>
          <a:xfrm>
            <a:off x="7150687" y="1605583"/>
            <a:ext cx="240713" cy="83281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Stock_000009338479S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987" y="342900"/>
            <a:ext cx="7058025" cy="61722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600200" y="1600200"/>
            <a:ext cx="3200400" cy="3276600"/>
          </a:xfrm>
          <a:prstGeom prst="ellipse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3200400"/>
            <a:ext cx="3200400" cy="3276600"/>
          </a:xfrm>
          <a:prstGeom prst="ellipse">
            <a:avLst/>
          </a:prstGeom>
          <a:solidFill>
            <a:schemeClr val="accent6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19600" y="1524000"/>
            <a:ext cx="3200400" cy="3276600"/>
          </a:xfrm>
          <a:prstGeom prst="ellipse">
            <a:avLst/>
          </a:prstGeom>
          <a:solidFill>
            <a:schemeClr val="accent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971800" y="152400"/>
            <a:ext cx="3200400" cy="3276600"/>
          </a:xfrm>
          <a:prstGeom prst="ellipse">
            <a:avLst/>
          </a:pr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42443" y="3886200"/>
            <a:ext cx="1611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Conceptual</a:t>
            </a:r>
            <a:endParaRPr lang="en-US" sz="24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476919" y="5725180"/>
            <a:ext cx="2181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Management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657600" y="304800"/>
            <a:ext cx="1808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Leadership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 rot="5400000">
            <a:off x="6715264" y="2905265"/>
            <a:ext cx="1286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Control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1081045" y="2996224"/>
            <a:ext cx="1713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Command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609681" y="1976735"/>
            <a:ext cx="1894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Interpersonal</a:t>
            </a:r>
            <a:endParaRPr lang="en-US" sz="24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2209800" y="2819400"/>
            <a:ext cx="1834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Effectiveness</a:t>
            </a:r>
            <a:endParaRPr lang="en-US" sz="2400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5257800" y="2819400"/>
            <a:ext cx="138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Efficiency</a:t>
            </a:r>
            <a:endParaRPr lang="en-US" sz="2400" b="1" i="1" dirty="0"/>
          </a:p>
        </p:txBody>
      </p:sp>
      <p:sp>
        <p:nvSpPr>
          <p:cNvPr id="16" name="TextBox 15"/>
          <p:cNvSpPr txBox="1"/>
          <p:nvPr/>
        </p:nvSpPr>
        <p:spPr>
          <a:xfrm rot="18734754">
            <a:off x="1707485" y="666462"/>
            <a:ext cx="165301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Organization</a:t>
            </a:r>
          </a:p>
          <a:p>
            <a:pPr algn="ctr"/>
            <a:r>
              <a:rPr lang="en-US" sz="2000" b="1" dirty="0" smtClean="0"/>
              <a:t>loses purpose</a:t>
            </a:r>
          </a:p>
          <a:p>
            <a:pPr algn="ctr"/>
            <a:r>
              <a:rPr lang="en-US" sz="2000" b="1" dirty="0" smtClean="0"/>
              <a:t>of mission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 rot="2752387">
            <a:off x="5900159" y="771975"/>
            <a:ext cx="14011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Leaders </a:t>
            </a:r>
          </a:p>
          <a:p>
            <a:pPr algn="ctr"/>
            <a:r>
              <a:rPr lang="en-US" sz="2000" b="1" dirty="0" smtClean="0"/>
              <a:t>fail to learn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 rot="2846346">
            <a:off x="1677527" y="4833347"/>
            <a:ext cx="13628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Dilbert’s</a:t>
            </a:r>
          </a:p>
          <a:p>
            <a:pPr algn="ctr"/>
            <a:r>
              <a:rPr lang="en-US" sz="2000" b="1" dirty="0" smtClean="0"/>
              <a:t>Pointy Hair</a:t>
            </a:r>
          </a:p>
          <a:p>
            <a:pPr algn="ctr"/>
            <a:r>
              <a:rPr lang="en-US" sz="2000" b="1" dirty="0" smtClean="0"/>
              <a:t>Boss</a:t>
            </a:r>
            <a:endParaRPr lang="en-US" sz="2000" b="1" dirty="0"/>
          </a:p>
        </p:txBody>
      </p:sp>
      <p:sp>
        <p:nvSpPr>
          <p:cNvPr id="19" name="TextBox 18"/>
          <p:cNvSpPr txBox="1"/>
          <p:nvPr/>
        </p:nvSpPr>
        <p:spPr>
          <a:xfrm rot="18530975">
            <a:off x="5966185" y="4964360"/>
            <a:ext cx="14364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Products</a:t>
            </a:r>
          </a:p>
          <a:p>
            <a:pPr algn="ctr"/>
            <a:r>
              <a:rPr lang="en-US" sz="2000" b="1" dirty="0" smtClean="0"/>
              <a:t>turn to crap</a:t>
            </a:r>
            <a:endParaRPr lang="en-US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Stock_000009338479S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987" y="342900"/>
            <a:ext cx="7058025" cy="61722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600200" y="1600200"/>
            <a:ext cx="3200400" cy="3276600"/>
          </a:xfrm>
          <a:prstGeom prst="ellipse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971800" y="3200400"/>
            <a:ext cx="3200400" cy="3276600"/>
          </a:xfrm>
          <a:prstGeom prst="ellipse">
            <a:avLst/>
          </a:prstGeom>
          <a:solidFill>
            <a:schemeClr val="accent6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19600" y="1524000"/>
            <a:ext cx="3200400" cy="3276600"/>
          </a:xfrm>
          <a:prstGeom prst="ellipse">
            <a:avLst/>
          </a:prstGeom>
          <a:solidFill>
            <a:schemeClr val="accent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971800" y="152400"/>
            <a:ext cx="3200400" cy="3276600"/>
          </a:xfrm>
          <a:prstGeom prst="ellipse">
            <a:avLst/>
          </a:pr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42443" y="3886200"/>
            <a:ext cx="1611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Conceptual</a:t>
            </a:r>
            <a:endParaRPr lang="en-US" sz="24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476919" y="5725180"/>
            <a:ext cx="2181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Management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657600" y="304800"/>
            <a:ext cx="1808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Leadership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6715264" y="2905265"/>
            <a:ext cx="1286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Control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1081045" y="2996224"/>
            <a:ext cx="1713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Command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609681" y="1976735"/>
            <a:ext cx="1894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Interpersonal</a:t>
            </a:r>
            <a:endParaRPr lang="en-US" sz="24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209800" y="2819400"/>
            <a:ext cx="1834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Effectiveness</a:t>
            </a:r>
            <a:endParaRPr lang="en-US" sz="24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2819400"/>
            <a:ext cx="1387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Efficiency</a:t>
            </a:r>
            <a:endParaRPr lang="en-US" sz="2400" b="1" i="1" dirty="0"/>
          </a:p>
        </p:txBody>
      </p:sp>
      <p:sp>
        <p:nvSpPr>
          <p:cNvPr id="15" name="TextBox 14"/>
          <p:cNvSpPr txBox="1"/>
          <p:nvPr/>
        </p:nvSpPr>
        <p:spPr>
          <a:xfrm rot="18734754">
            <a:off x="1838932" y="512574"/>
            <a:ext cx="13901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Structure</a:t>
            </a:r>
          </a:p>
          <a:p>
            <a:pPr algn="ctr"/>
            <a:r>
              <a:rPr lang="en-US" sz="2000" b="1" dirty="0" smtClean="0"/>
              <a:t>rather than</a:t>
            </a:r>
          </a:p>
          <a:p>
            <a:pPr algn="ctr"/>
            <a:r>
              <a:rPr lang="en-US" sz="2000" b="1" dirty="0" smtClean="0"/>
              <a:t>balance</a:t>
            </a:r>
          </a:p>
          <a:p>
            <a:pPr algn="ctr"/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 rot="2752387">
            <a:off x="5936904" y="618087"/>
            <a:ext cx="13276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Failure to </a:t>
            </a:r>
          </a:p>
          <a:p>
            <a:pPr algn="ctr"/>
            <a:r>
              <a:rPr lang="en-US" sz="2000" b="1" dirty="0" smtClean="0"/>
              <a:t>visualize &amp;</a:t>
            </a:r>
          </a:p>
          <a:p>
            <a:pPr algn="ctr"/>
            <a:r>
              <a:rPr lang="en-US" sz="2000" b="1" dirty="0" smtClean="0"/>
              <a:t>create</a:t>
            </a:r>
          </a:p>
        </p:txBody>
      </p:sp>
      <p:sp>
        <p:nvSpPr>
          <p:cNvPr id="17" name="TextBox 16"/>
          <p:cNvSpPr txBox="1"/>
          <p:nvPr/>
        </p:nvSpPr>
        <p:spPr>
          <a:xfrm rot="2846346">
            <a:off x="1653132" y="4987235"/>
            <a:ext cx="14116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Over-</a:t>
            </a:r>
          </a:p>
          <a:p>
            <a:pPr algn="ctr"/>
            <a:r>
              <a:rPr lang="en-US" sz="2000" b="1" dirty="0" smtClean="0"/>
              <a:t>supervision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 rot="18530975">
            <a:off x="5898438" y="4810472"/>
            <a:ext cx="15719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Efficiency</a:t>
            </a:r>
          </a:p>
          <a:p>
            <a:pPr algn="ctr"/>
            <a:r>
              <a:rPr lang="en-US" sz="2000" b="1" dirty="0" smtClean="0"/>
              <a:t>overrides</a:t>
            </a:r>
          </a:p>
          <a:p>
            <a:pPr algn="ctr"/>
            <a:r>
              <a:rPr lang="en-US" sz="2000" b="1" dirty="0" smtClean="0"/>
              <a:t>Effectiveness</a:t>
            </a:r>
            <a:endParaRPr lang="en-US" sz="2000" b="1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44&quot;&gt;&lt;property id=&quot;20148&quot; value=&quot;5&quot;/&gt;&lt;property id=&quot;20300&quot; value=&quot;Slide 2&quot;/&gt;&lt;property id=&quot;20307&quot; value=&quot;257&quot;/&gt;&lt;/object&gt;&lt;object type=&quot;3&quot; unique_id=&quot;10053&quot;&gt;&lt;property id=&quot;20148&quot; value=&quot;5&quot;/&gt;&lt;property id=&quot;20300&quot; value=&quot;Slide 5&quot;/&gt;&lt;property id=&quot;20307&quot; value=&quot;258&quot;/&gt;&lt;/object&gt;&lt;object type=&quot;3&quot; unique_id=&quot;10054&quot;&gt;&lt;property id=&quot;20148&quot; value=&quot;5&quot;/&gt;&lt;property id=&quot;20300&quot; value=&quot;Slide 3&quot;/&gt;&lt;property id=&quot;20307&quot; value=&quot;259&quot;/&gt;&lt;/object&gt;&lt;object type=&quot;3&quot; unique_id=&quot;10146&quot;&gt;&lt;property id=&quot;20148&quot; value=&quot;5&quot;/&gt;&lt;property id=&quot;20300&quot; value=&quot;Slide 4&quot;/&gt;&lt;property id=&quot;20307&quot; value=&quot;261&quot;/&gt;&lt;/object&gt;&lt;object type=&quot;3&quot; unique_id=&quot;10154&quot;&gt;&lt;property id=&quot;20148&quot; value=&quot;5&quot;/&gt;&lt;property id=&quot;20300&quot; value=&quot;Slide 6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208</Words>
  <Application>Microsoft Office PowerPoint</Application>
  <PresentationFormat>On-screen Show (4:3)</PresentationFormat>
  <Paragraphs>131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</dc:creator>
  <cp:lastModifiedBy>Don</cp:lastModifiedBy>
  <cp:revision>28</cp:revision>
  <dcterms:created xsi:type="dcterms:W3CDTF">2011-10-26T18:14:17Z</dcterms:created>
  <dcterms:modified xsi:type="dcterms:W3CDTF">2011-11-08T16:20:03Z</dcterms:modified>
</cp:coreProperties>
</file>